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317" r:id="rId2"/>
    <p:sldId id="257" r:id="rId3"/>
    <p:sldId id="295" r:id="rId4"/>
    <p:sldId id="297" r:id="rId5"/>
    <p:sldId id="298" r:id="rId6"/>
    <p:sldId id="314" r:id="rId7"/>
    <p:sldId id="361" r:id="rId8"/>
    <p:sldId id="363" r:id="rId9"/>
    <p:sldId id="312" r:id="rId10"/>
    <p:sldId id="318" r:id="rId11"/>
    <p:sldId id="321" r:id="rId12"/>
    <p:sldId id="322" r:id="rId13"/>
    <p:sldId id="323" r:id="rId14"/>
    <p:sldId id="328" r:id="rId15"/>
    <p:sldId id="320" r:id="rId16"/>
    <p:sldId id="329" r:id="rId17"/>
    <p:sldId id="324" r:id="rId18"/>
    <p:sldId id="325" r:id="rId19"/>
    <p:sldId id="330" r:id="rId20"/>
    <p:sldId id="327" r:id="rId21"/>
    <p:sldId id="332" r:id="rId22"/>
    <p:sldId id="334" r:id="rId23"/>
    <p:sldId id="333" r:id="rId24"/>
    <p:sldId id="357" r:id="rId25"/>
    <p:sldId id="335" r:id="rId26"/>
    <p:sldId id="299" r:id="rId27"/>
    <p:sldId id="305" r:id="rId28"/>
    <p:sldId id="337" r:id="rId29"/>
    <p:sldId id="338" r:id="rId30"/>
    <p:sldId id="336" r:id="rId31"/>
    <p:sldId id="339" r:id="rId32"/>
    <p:sldId id="303" r:id="rId33"/>
    <p:sldId id="341" r:id="rId34"/>
    <p:sldId id="342" r:id="rId35"/>
    <p:sldId id="340" r:id="rId36"/>
    <p:sldId id="343" r:id="rId37"/>
    <p:sldId id="302" r:id="rId38"/>
    <p:sldId id="319" r:id="rId39"/>
    <p:sldId id="307" r:id="rId40"/>
    <p:sldId id="345" r:id="rId41"/>
    <p:sldId id="360" r:id="rId42"/>
    <p:sldId id="344" r:id="rId43"/>
    <p:sldId id="346" r:id="rId44"/>
    <p:sldId id="301" r:id="rId45"/>
    <p:sldId id="348" r:id="rId46"/>
    <p:sldId id="347" r:id="rId47"/>
    <p:sldId id="349" r:id="rId48"/>
    <p:sldId id="351" r:id="rId49"/>
    <p:sldId id="350" r:id="rId50"/>
    <p:sldId id="300" r:id="rId51"/>
    <p:sldId id="352" r:id="rId52"/>
    <p:sldId id="355" r:id="rId53"/>
    <p:sldId id="309" r:id="rId54"/>
    <p:sldId id="356" r:id="rId55"/>
    <p:sldId id="354" r:id="rId56"/>
    <p:sldId id="359" r:id="rId57"/>
  </p:sldIdLst>
  <p:sldSz cx="12192000" cy="6858000"/>
  <p:notesSz cx="6858000" cy="9144000"/>
  <p:defaultTextStyle>
    <a:defPPr>
      <a:defRPr lang="en-L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EC9"/>
    <a:srgbClr val="0065E1"/>
    <a:srgbClr val="DCDCDC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14"/>
    <p:restoredTop sz="96405"/>
  </p:normalViewPr>
  <p:slideViewPr>
    <p:cSldViewPr snapToGrid="0">
      <p:cViewPr varScale="1">
        <p:scale>
          <a:sx n="196" d="100"/>
          <a:sy n="196" d="100"/>
        </p:scale>
        <p:origin x="111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jpg>
</file>

<file path=ppt/media/image4.png>
</file>

<file path=ppt/media/image5.tiff>
</file>

<file path=ppt/media/image6.jpe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F569E-B352-5F4B-81DE-4B7ACABEE61B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3BE60-634E-6B4C-8DF0-357D1D1871C2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1260185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7B13C0C-BF63-94AE-0107-1534A7735103}"/>
              </a:ext>
            </a:extLst>
          </p:cNvPr>
          <p:cNvSpPr/>
          <p:nvPr userDrawn="1"/>
        </p:nvSpPr>
        <p:spPr>
          <a:xfrm>
            <a:off x="1" y="5216"/>
            <a:ext cx="12191999" cy="862642"/>
          </a:xfrm>
          <a:prstGeom prst="rect">
            <a:avLst/>
          </a:prstGeom>
          <a:solidFill>
            <a:srgbClr val="F6F9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F639D65-99F6-B22F-4A33-ED55BAEBB663}"/>
              </a:ext>
            </a:extLst>
          </p:cNvPr>
          <p:cNvGrpSpPr/>
          <p:nvPr userDrawn="1"/>
        </p:nvGrpSpPr>
        <p:grpSpPr>
          <a:xfrm>
            <a:off x="0" y="-14068"/>
            <a:ext cx="12192000" cy="880455"/>
            <a:chOff x="0" y="0"/>
            <a:chExt cx="12192000" cy="880455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784436E-9ADC-7986-281E-30F16FAA14F7}"/>
                </a:ext>
              </a:extLst>
            </p:cNvPr>
            <p:cNvSpPr/>
            <p:nvPr/>
          </p:nvSpPr>
          <p:spPr>
            <a:xfrm>
              <a:off x="2240484" y="12790"/>
              <a:ext cx="9951515" cy="86264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  <a:alpha val="50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9C07291-4580-4861-CBEA-F4CDABABD1D8}"/>
                </a:ext>
              </a:extLst>
            </p:cNvPr>
            <p:cNvGrpSpPr/>
            <p:nvPr/>
          </p:nvGrpSpPr>
          <p:grpSpPr>
            <a:xfrm>
              <a:off x="0" y="0"/>
              <a:ext cx="12192000" cy="880455"/>
              <a:chOff x="0" y="-2521"/>
              <a:chExt cx="12192000" cy="880455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806CBC9A-5F61-A141-E904-8B6F15F8ECE3}"/>
                  </a:ext>
                </a:extLst>
              </p:cNvPr>
              <p:cNvGrpSpPr/>
              <p:nvPr/>
            </p:nvGrpSpPr>
            <p:grpSpPr>
              <a:xfrm>
                <a:off x="0" y="11547"/>
                <a:ext cx="1416405" cy="866387"/>
                <a:chOff x="0" y="17941"/>
                <a:chExt cx="1416405" cy="866387"/>
              </a:xfrm>
            </p:grpSpPr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075D655F-7531-CC69-53FF-0E0D68CB77FD}"/>
                    </a:ext>
                  </a:extLst>
                </p:cNvPr>
                <p:cNvSpPr/>
                <p:nvPr/>
              </p:nvSpPr>
              <p:spPr>
                <a:xfrm>
                  <a:off x="0" y="17941"/>
                  <a:ext cx="1416405" cy="86638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3" name="Picture 32" descr="ecgs_logo.pdf">
                  <a:extLst>
                    <a:ext uri="{FF2B5EF4-FFF2-40B4-BE49-F238E27FC236}">
                      <a16:creationId xmlns:a16="http://schemas.microsoft.com/office/drawing/2014/main" id="{A0D3AB8B-4AED-84F4-DAD1-FDECC275E08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67314" y="92312"/>
                  <a:ext cx="750252" cy="754799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E854808C-0C37-43A6-7FF0-378745D1FC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940716" y="69163"/>
                  <a:ext cx="359052" cy="794367"/>
                </a:xfrm>
                <a:prstGeom prst="rect">
                  <a:avLst/>
                </a:prstGeom>
              </p:spPr>
            </p:pic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885B0DD0-1016-5A4F-BF07-C5ADD5CE9DBC}"/>
                  </a:ext>
                </a:extLst>
              </p:cNvPr>
              <p:cNvGrpSpPr/>
              <p:nvPr/>
            </p:nvGrpSpPr>
            <p:grpSpPr>
              <a:xfrm>
                <a:off x="10775595" y="-2521"/>
                <a:ext cx="1416405" cy="875432"/>
                <a:chOff x="10775595" y="-2521"/>
                <a:chExt cx="1416405" cy="875432"/>
              </a:xfrm>
            </p:grpSpPr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BF45045C-98DE-1E3A-186F-A55F715A36FD}"/>
                    </a:ext>
                  </a:extLst>
                </p:cNvPr>
                <p:cNvSpPr/>
                <p:nvPr/>
              </p:nvSpPr>
              <p:spPr>
                <a:xfrm>
                  <a:off x="10775595" y="-2521"/>
                  <a:ext cx="1416405" cy="8754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9" name="Picture 2" descr="Image result for centre spatial de liège">
                  <a:extLst>
                    <a:ext uri="{FF2B5EF4-FFF2-40B4-BE49-F238E27FC236}">
                      <a16:creationId xmlns:a16="http://schemas.microsoft.com/office/drawing/2014/main" id="{60E51812-4DA4-E48F-9064-693401B6FC7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1698898" y="116413"/>
                  <a:ext cx="431314" cy="24272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0" name="Picture 4">
                  <a:extLst>
                    <a:ext uri="{FF2B5EF4-FFF2-40B4-BE49-F238E27FC236}">
                      <a16:creationId xmlns:a16="http://schemas.microsoft.com/office/drawing/2014/main" id="{F4298A5B-1BEC-3261-B634-47D78835A05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 bwMode="auto">
                <a:xfrm>
                  <a:off x="10951179" y="436293"/>
                  <a:ext cx="1174675" cy="301980"/>
                </a:xfrm>
                <a:prstGeom prst="rect">
                  <a:avLst/>
                </a:prstGeom>
                <a:solidFill>
                  <a:schemeClr val="bg1">
                    <a:alpha val="32000"/>
                  </a:schemeClr>
                </a:solidFill>
                <a:ln>
                  <a:noFill/>
                </a:ln>
                <a:effectLst/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77B00858-F3CE-FAD6-260C-A86FAAA4D8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848278" y="57180"/>
                  <a:ext cx="850620" cy="361186"/>
                </a:xfrm>
                <a:prstGeom prst="rect">
                  <a:avLst/>
                </a:prstGeom>
              </p:spPr>
            </p:pic>
          </p:grpSp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021B17D-20BD-2980-2A11-4AC2A847C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6432" y="212798"/>
              <a:ext cx="765810" cy="475615"/>
            </a:xfrm>
            <a:prstGeom prst="rect">
              <a:avLst/>
            </a:prstGeom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4D2D180F-ADD5-38E9-E9F0-1F0B37F0388F}"/>
              </a:ext>
            </a:extLst>
          </p:cNvPr>
          <p:cNvSpPr/>
          <p:nvPr userDrawn="1"/>
        </p:nvSpPr>
        <p:spPr>
          <a:xfrm>
            <a:off x="0" y="6397767"/>
            <a:ext cx="12192000" cy="45181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  <a:alpha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02B665-CC2C-DE8C-1C21-375A845B5EC6}"/>
              </a:ext>
            </a:extLst>
          </p:cNvPr>
          <p:cNvSpPr/>
          <p:nvPr userDrawn="1"/>
        </p:nvSpPr>
        <p:spPr>
          <a:xfrm>
            <a:off x="144164" y="6497543"/>
            <a:ext cx="30499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i="1" dirty="0">
                <a:solidFill>
                  <a:schemeClr val="bg1">
                    <a:lumMod val="85000"/>
                  </a:schemeClr>
                </a:solidFill>
                <a:latin typeface="Times" pitchFamily="2" charset="0"/>
              </a:rPr>
              <a:t>To crunch the SAR and </a:t>
            </a:r>
            <a:r>
              <a:rPr lang="en-US" sz="1200" i="1" dirty="0" err="1">
                <a:solidFill>
                  <a:schemeClr val="bg1">
                    <a:lumMod val="85000"/>
                  </a:schemeClr>
                </a:solidFill>
                <a:latin typeface="Times" pitchFamily="2" charset="0"/>
              </a:rPr>
              <a:t>InSAR</a:t>
            </a:r>
            <a:r>
              <a:rPr lang="en-US" sz="1200" i="1" dirty="0">
                <a:solidFill>
                  <a:schemeClr val="bg1">
                    <a:lumMod val="85000"/>
                  </a:schemeClr>
                </a:solidFill>
                <a:latin typeface="Times" pitchFamily="2" charset="0"/>
              </a:rPr>
              <a:t> mass processing</a:t>
            </a:r>
            <a:endParaRPr lang="en-US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CE9FB06-B879-FE04-8E8C-6EB2479E0A6A}"/>
              </a:ext>
            </a:extLst>
          </p:cNvPr>
          <p:cNvSpPr/>
          <p:nvPr userDrawn="1"/>
        </p:nvSpPr>
        <p:spPr>
          <a:xfrm>
            <a:off x="10989110" y="6462067"/>
            <a:ext cx="9893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i="1" dirty="0" err="1">
                <a:solidFill>
                  <a:schemeClr val="bg1">
                    <a:lumMod val="85000"/>
                  </a:schemeClr>
                </a:solidFill>
                <a:latin typeface="Times" pitchFamily="2" charset="0"/>
              </a:rPr>
              <a:t>ndo@ecgs.lu</a:t>
            </a:r>
            <a:endParaRPr lang="en-US" sz="1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295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FB29-3998-9533-143F-6F5AC268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F845CB-7276-B36C-0DE6-0390D504A1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DDD14-2520-4612-E8C9-A245370DA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2735-BB93-0040-A398-391B61AAF891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12CEBF-7228-B398-0641-D5E347288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D681F-4881-A07C-D0D1-204AF7813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4A215-EF3E-4F46-ACA7-0C87150C64EA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4092372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E9169C-E77E-5C66-C8C9-E50BA79FDB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L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2DBB85-8F81-3280-3A93-6C8273845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FFB61-8FE6-FC5C-43F5-2EADED1CD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2735-BB93-0040-A398-391B61AAF891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22228-0434-F805-5188-2E9D147B3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5EAA8-44FD-428E-4B03-194130680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4A215-EF3E-4F46-ACA7-0C87150C64EA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1885088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07CFA-365E-242D-1D38-DF53755F1A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L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F6ADDC-8FAE-1AE2-A2F1-4CD28B7FE1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L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E55F1-AA0D-20F4-ECD1-C852641AF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2735-BB93-0040-A398-391B61AAF891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C04674-A68F-31DF-C9D8-64FFCF310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EF86A-4210-7176-46B1-C9FE33965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4A215-EF3E-4F46-ACA7-0C87150C64EA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386570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4AFBA-02A7-1DAD-7250-C3943F603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FBF9C-F09C-3CE4-D79D-BF671E932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33C1A-7644-3C99-1219-FD357A0F0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2735-BB93-0040-A398-391B61AAF891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DC4DC-8113-E4E8-C51E-0FC4215E4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830F8-4F9A-8CBA-E1A8-5634309B5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4A215-EF3E-4F46-ACA7-0C87150C64EA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314652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6AAAC-B0FE-46E0-CB80-A3F1BC772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L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226D0-7B47-E132-736F-E69642773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D1D11-185B-2DF6-6E29-F86796CB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2735-BB93-0040-A398-391B61AAF891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0658C-8335-EA8B-9581-F4502FB47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97F06-3E30-A9CD-0C16-96B356BBD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4A215-EF3E-4F46-ACA7-0C87150C64EA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3273171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A5B2C-0E40-F549-D625-1124F5B7B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645EC-A762-A669-2007-2219DA8BD6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BC7FC-EF0E-3959-6834-9620DCDC0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D338C6-423A-53DB-38AF-FF06A18F0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2735-BB93-0040-A398-391B61AAF891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F1E7A7-D0D2-7951-85AA-E01150C0B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33A5A3-86BC-EDE2-F7A5-B71D7C6E8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4A215-EF3E-4F46-ACA7-0C87150C64EA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1279680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92495-79CB-B4CA-4EFC-E8A48AFE1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L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F00A44-B2AE-B2BC-0633-8D2986A51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4A95FF-BD4B-81BB-EA34-9C45B2D03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F21E80-BB76-7D17-9C5E-D6028B8938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0EFB02-828F-2133-910B-2BAA9C1FC4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86182E-6FCE-3FDF-440F-C611E3527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2735-BB93-0040-A398-391B61AAF891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9603A9-BFA5-2D71-D399-141D25F04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9BF226-2624-B231-1367-448B14335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4A215-EF3E-4F46-ACA7-0C87150C64EA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704672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0995D-ABAC-C7A2-882A-46F5867C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803D3-1DBB-DD3B-90E6-8FE10E906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2735-BB93-0040-A398-391B61AAF891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D32C6A-DDA3-FA51-B430-1FF18D84F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D78D1D-B4DC-6CE5-8F02-143B2AE5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4A215-EF3E-4F46-ACA7-0C87150C64EA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352427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7A1CD-3C55-4A5A-1E28-749865FEA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L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63DA6-7E56-D32B-C7FE-BF71B6DA0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606A1-BC1A-2B40-02CC-84433204B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38AE72-850C-D1FF-9136-BAF909BDA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2735-BB93-0040-A398-391B61AAF891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A958D5-6270-55D6-4BD2-DE7353A59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1AC58F-4A22-CB38-9405-B33FC7571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4A215-EF3E-4F46-ACA7-0C87150C64EA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3994930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AC8C2-0D07-DC4B-6FC0-128F3FAAF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L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318344-3971-FDE9-9FBD-4B06FB8D12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C854B2-0CD4-2B1D-064B-6400F2338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427B4-9931-6B6A-A3AA-6670E98A5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2735-BB93-0040-A398-391B61AAF891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6D77FF-2A09-EBDD-D5CC-C8E0EC055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059C91-BE74-BC9C-12A7-36655D011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4A215-EF3E-4F46-ACA7-0C87150C64EA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726057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2E9166-D0DF-D19F-8354-03C101227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F0FE3F-6AD7-986E-9524-D3B51B340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8E80F-4052-D5D1-D479-BF3A4FB7CD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12735-BB93-0040-A398-391B61AAF891}" type="datetimeFigureOut">
              <a:rPr lang="en-LU" smtClean="0"/>
              <a:t>23/05/2024</a:t>
            </a:fld>
            <a:endParaRPr lang="en-L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5C3E4-5F25-1997-82F7-5FCEDC0CB2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82DC9-9DCC-9936-07C0-E2D7826CC1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4A215-EF3E-4F46-ACA7-0C87150C64EA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1782741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://earthexplorer.usgs.gov/" TargetMode="Externa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6D62B58-E6CC-3644-A6EB-9652A8142F65}"/>
              </a:ext>
            </a:extLst>
          </p:cNvPr>
          <p:cNvSpPr/>
          <p:nvPr/>
        </p:nvSpPr>
        <p:spPr>
          <a:xfrm>
            <a:off x="0" y="6406190"/>
            <a:ext cx="12192000" cy="45181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  <a:alpha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CDFF63-D6AA-75BE-D041-0A7D0F7BFFB8}"/>
              </a:ext>
            </a:extLst>
          </p:cNvPr>
          <p:cNvSpPr txBox="1"/>
          <p:nvPr/>
        </p:nvSpPr>
        <p:spPr>
          <a:xfrm>
            <a:off x="917566" y="1702203"/>
            <a:ext cx="961072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 err="1">
                <a:solidFill>
                  <a:srgbClr val="FF0000"/>
                </a:solidFill>
              </a:rPr>
              <a:t>AMSTer</a:t>
            </a:r>
            <a:r>
              <a:rPr lang="en-GB" sz="3200" b="1" dirty="0"/>
              <a:t> : 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SAR &amp; </a:t>
            </a:r>
            <a:r>
              <a:rPr lang="en-GB" sz="3200" b="1" dirty="0" err="1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InSAR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GB" sz="3200" b="1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A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utomated </a:t>
            </a:r>
            <a:r>
              <a:rPr lang="en-GB" sz="3200" b="1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M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ass processing </a:t>
            </a:r>
            <a:r>
              <a:rPr lang="en-GB" sz="3200" b="1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S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oftware for Multidimensional </a:t>
            </a:r>
            <a:r>
              <a:rPr lang="en-GB" sz="3200" b="1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T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ime s</a:t>
            </a:r>
            <a:r>
              <a:rPr lang="en-GB" sz="3200" b="1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er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ies</a:t>
            </a:r>
          </a:p>
          <a:p>
            <a:pPr algn="ctr"/>
            <a:endParaRPr lang="en-LU" sz="3200" dirty="0">
              <a:solidFill>
                <a:srgbClr val="000000"/>
              </a:solidFill>
              <a:effectLst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B19EFB-FB67-B88C-8E5B-FFFF5BFA12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64" y="4751544"/>
            <a:ext cx="1827580" cy="157118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6A03BE7-FD8D-4D2A-D87F-027C7B12E212}"/>
              </a:ext>
            </a:extLst>
          </p:cNvPr>
          <p:cNvSpPr/>
          <p:nvPr/>
        </p:nvSpPr>
        <p:spPr>
          <a:xfrm>
            <a:off x="144164" y="6497543"/>
            <a:ext cx="30499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i="1" dirty="0">
                <a:solidFill>
                  <a:schemeClr val="bg1">
                    <a:lumMod val="85000"/>
                  </a:schemeClr>
                </a:solidFill>
                <a:latin typeface="Times" pitchFamily="2" charset="0"/>
              </a:rPr>
              <a:t>To crunch the SAR and </a:t>
            </a:r>
            <a:r>
              <a:rPr lang="en-US" sz="1200" i="1" dirty="0" err="1">
                <a:solidFill>
                  <a:schemeClr val="bg1">
                    <a:lumMod val="85000"/>
                  </a:schemeClr>
                </a:solidFill>
                <a:latin typeface="Times" pitchFamily="2" charset="0"/>
              </a:rPr>
              <a:t>InSAR</a:t>
            </a:r>
            <a:r>
              <a:rPr lang="en-US" sz="1200" i="1" dirty="0">
                <a:solidFill>
                  <a:schemeClr val="bg1">
                    <a:lumMod val="85000"/>
                  </a:schemeClr>
                </a:solidFill>
                <a:latin typeface="Times" pitchFamily="2" charset="0"/>
              </a:rPr>
              <a:t> mass processing</a:t>
            </a:r>
            <a:endParaRPr lang="en-US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A90A08-900C-90CB-074A-936C7F7F2F14}"/>
              </a:ext>
            </a:extLst>
          </p:cNvPr>
          <p:cNvSpPr txBox="1"/>
          <p:nvPr/>
        </p:nvSpPr>
        <p:spPr>
          <a:xfrm>
            <a:off x="1732251" y="3174624"/>
            <a:ext cx="7981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Nicolas d’Oreye</a:t>
            </a:r>
            <a:r>
              <a:rPr lang="en-GB" sz="1800" baseline="300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1,2</a:t>
            </a:r>
            <a:r>
              <a:rPr lang="en-GB" sz="18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, Dominique Derauw</a:t>
            </a:r>
            <a:r>
              <a:rPr lang="en-GB" sz="1800" baseline="300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3,4</a:t>
            </a:r>
            <a:r>
              <a:rPr lang="en-GB" sz="18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, Sergey Samsonov</a:t>
            </a:r>
            <a:r>
              <a:rPr lang="en-GB" sz="1800" baseline="300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5</a:t>
            </a:r>
            <a:r>
              <a:rPr lang="en-GB" sz="18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, </a:t>
            </a:r>
          </a:p>
          <a:p>
            <a:pPr algn="ctr"/>
            <a:r>
              <a:rPr lang="en-GB" sz="18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Delphine Smittarello</a:t>
            </a:r>
            <a:r>
              <a:rPr lang="en-GB" sz="1800" baseline="300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1</a:t>
            </a:r>
            <a:r>
              <a:rPr lang="en-GB" sz="18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, Maxime Jaspard</a:t>
            </a:r>
            <a:r>
              <a:rPr lang="en-GB" sz="1800" baseline="300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1</a:t>
            </a:r>
            <a:r>
              <a:rPr lang="en-GB" sz="18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, Gilles Celli</a:t>
            </a:r>
            <a:r>
              <a:rPr lang="en-GB" sz="1800" baseline="3000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1</a:t>
            </a:r>
            <a:endParaRPr lang="en-LU" sz="180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ctr"/>
            <a:endParaRPr lang="en-LU" sz="180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2988198-8069-BCA0-32F5-D8017AAF4841}"/>
              </a:ext>
            </a:extLst>
          </p:cNvPr>
          <p:cNvSpPr txBox="1"/>
          <p:nvPr/>
        </p:nvSpPr>
        <p:spPr>
          <a:xfrm>
            <a:off x="5041701" y="4009759"/>
            <a:ext cx="20734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 err="1">
                <a:solidFill>
                  <a:srgbClr val="0070C0"/>
                </a:solidFill>
              </a:rPr>
              <a:t>ndo@ecgs.lu</a:t>
            </a:r>
            <a:endParaRPr lang="en-GB" dirty="0">
              <a:solidFill>
                <a:srgbClr val="0070C0"/>
              </a:solidFill>
            </a:endParaRPr>
          </a:p>
          <a:p>
            <a:pPr algn="ctr"/>
            <a:r>
              <a:rPr lang="en-GB" dirty="0" err="1">
                <a:solidFill>
                  <a:srgbClr val="0070C0"/>
                </a:solidFill>
              </a:rPr>
              <a:t>amster@ecgs.lu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27" name="Text Box 4">
            <a:extLst>
              <a:ext uri="{FF2B5EF4-FFF2-40B4-BE49-F238E27FC236}">
                <a16:creationId xmlns:a16="http://schemas.microsoft.com/office/drawing/2014/main" id="{84EA3D16-C0F5-3232-8933-CAC34B1B4675}"/>
              </a:ext>
            </a:extLst>
          </p:cNvPr>
          <p:cNvSpPr txBox="1"/>
          <p:nvPr/>
        </p:nvSpPr>
        <p:spPr>
          <a:xfrm>
            <a:off x="2569232" y="5055978"/>
            <a:ext cx="9294018" cy="1028793"/>
          </a:xfrm>
          <a:prstGeom prst="rect">
            <a:avLst/>
          </a:prstGeom>
          <a:solidFill>
            <a:schemeClr val="lt1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90170" indent="-90170" algn="ctr"/>
            <a:r>
              <a:rPr lang="en-LU" sz="1200" dirty="0">
                <a:effectLst/>
                <a:ea typeface="Times New Roman" panose="02020603050405020304" pitchFamily="18" charset="0"/>
              </a:rPr>
              <a:t>1 </a:t>
            </a:r>
            <a:r>
              <a:rPr lang="en-LU" sz="1200" i="1" dirty="0">
                <a:effectLst/>
                <a:ea typeface="Times New Roman" panose="02020603050405020304" pitchFamily="18" charset="0"/>
              </a:rPr>
              <a:t>European Centre </a:t>
            </a:r>
            <a:r>
              <a:rPr lang="en-US" sz="1200" i="1" dirty="0">
                <a:effectLst/>
                <a:ea typeface="Times New Roman" panose="02020603050405020304" pitchFamily="18" charset="0"/>
              </a:rPr>
              <a:t>for</a:t>
            </a:r>
            <a:r>
              <a:rPr lang="en-LU" sz="1200" i="1" dirty="0">
                <a:effectLst/>
                <a:ea typeface="Times New Roman" panose="02020603050405020304" pitchFamily="18" charset="0"/>
              </a:rPr>
              <a:t> Geodynamics and Seismology (ECGS), 19 rue Josy Welter, L-7256 Walferdange, Luxembourg</a:t>
            </a:r>
            <a:endParaRPr lang="en-LU" sz="1200" dirty="0">
              <a:effectLst/>
              <a:ea typeface="Times New Roman" panose="02020603050405020304" pitchFamily="18" charset="0"/>
            </a:endParaRPr>
          </a:p>
          <a:p>
            <a:pPr marL="90170" indent="-90170" algn="ctr"/>
            <a:r>
              <a:rPr lang="en-LU" sz="1200" dirty="0">
                <a:effectLst/>
                <a:ea typeface="Times New Roman" panose="02020603050405020304" pitchFamily="18" charset="0"/>
              </a:rPr>
              <a:t>2 </a:t>
            </a:r>
            <a:r>
              <a:rPr lang="en-LU" sz="1200" i="1" dirty="0">
                <a:effectLst/>
                <a:ea typeface="Times New Roman" panose="02020603050405020304" pitchFamily="18" charset="0"/>
              </a:rPr>
              <a:t>National Museum of Natural History (NMNH), 19 rue Josy Welter, L-7256 Walferdange, Luxembourg</a:t>
            </a:r>
            <a:endParaRPr lang="en-LU" sz="1200" dirty="0">
              <a:effectLst/>
              <a:ea typeface="Times New Roman" panose="02020603050405020304" pitchFamily="18" charset="0"/>
            </a:endParaRPr>
          </a:p>
          <a:p>
            <a:pPr marL="90170" indent="-90170" algn="ctr"/>
            <a:r>
              <a:rPr lang="en-LU" sz="1200" dirty="0">
                <a:effectLst/>
                <a:ea typeface="Times New Roman" panose="02020603050405020304" pitchFamily="18" charset="0"/>
              </a:rPr>
              <a:t>3 </a:t>
            </a:r>
            <a:r>
              <a:rPr lang="en-LU" sz="1200" i="1" dirty="0">
                <a:effectLst/>
                <a:ea typeface="Times New Roman" panose="02020603050405020304" pitchFamily="18" charset="0"/>
              </a:rPr>
              <a:t>Centre Spatial de Liège (CSL), Avenue du Pré Aily, B-4031 Angleur, Belgium</a:t>
            </a:r>
            <a:endParaRPr lang="en-LU" sz="1200" dirty="0">
              <a:effectLst/>
              <a:ea typeface="Times New Roman" panose="02020603050405020304" pitchFamily="18" charset="0"/>
            </a:endParaRPr>
          </a:p>
          <a:p>
            <a:pPr marL="90170" indent="-90170" algn="ctr"/>
            <a:r>
              <a:rPr lang="en-LU" sz="1200" dirty="0">
                <a:effectLst/>
                <a:ea typeface="Times New Roman" panose="02020603050405020304" pitchFamily="18" charset="0"/>
              </a:rPr>
              <a:t>4 </a:t>
            </a:r>
            <a:r>
              <a:rPr lang="fr-FR" sz="1200" i="1" dirty="0">
                <a:effectLst/>
                <a:ea typeface="Times New Roman" panose="02020603050405020304" pitchFamily="18" charset="0"/>
              </a:rPr>
              <a:t>SAREOS, 1 Rue des Violettes, 4557 </a:t>
            </a:r>
            <a:r>
              <a:rPr lang="fr-FR" sz="1200" i="1" dirty="0" err="1">
                <a:effectLst/>
                <a:ea typeface="Times New Roman" panose="02020603050405020304" pitchFamily="18" charset="0"/>
              </a:rPr>
              <a:t>Fraiture</a:t>
            </a:r>
            <a:r>
              <a:rPr lang="fr-FR" sz="1200" i="1" dirty="0">
                <a:effectLst/>
                <a:ea typeface="Times New Roman" panose="02020603050405020304" pitchFamily="18" charset="0"/>
              </a:rPr>
              <a:t>, </a:t>
            </a:r>
            <a:r>
              <a:rPr lang="fr-FR" sz="1200" i="1" dirty="0" err="1">
                <a:effectLst/>
                <a:ea typeface="Times New Roman" panose="02020603050405020304" pitchFamily="18" charset="0"/>
              </a:rPr>
              <a:t>Belgium</a:t>
            </a:r>
            <a:r>
              <a:rPr lang="fr-FR" sz="1200" i="1" dirty="0">
                <a:effectLst/>
                <a:ea typeface="Times New Roman" panose="02020603050405020304" pitchFamily="18" charset="0"/>
              </a:rPr>
              <a:t> </a:t>
            </a:r>
            <a:endParaRPr lang="en-LU" sz="1200" dirty="0">
              <a:effectLst/>
              <a:ea typeface="Times New Roman" panose="02020603050405020304" pitchFamily="18" charset="0"/>
            </a:endParaRPr>
          </a:p>
          <a:p>
            <a:pPr algn="ctr">
              <a:tabLst>
                <a:tab pos="90170" algn="l"/>
              </a:tabLst>
            </a:pPr>
            <a:r>
              <a:rPr lang="en-US" sz="1200" dirty="0">
                <a:effectLst/>
                <a:ea typeface="Times New Roman" panose="02020603050405020304" pitchFamily="18" charset="0"/>
              </a:rPr>
              <a:t>5 </a:t>
            </a:r>
            <a:r>
              <a:rPr lang="en-LU" sz="1200" i="1" dirty="0">
                <a:effectLst/>
                <a:ea typeface="Times New Roman" panose="02020603050405020304" pitchFamily="18" charset="0"/>
              </a:rPr>
              <a:t>Canada Centre for Mapping and Earth Observation, Natural Resources Canada (NRCAN), 560 Rochester Street, Ottawa, ON K1A 0E4, Canada</a:t>
            </a:r>
            <a:endParaRPr lang="en-LU" sz="12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A219FD-196B-134A-A808-79F7942C4803}"/>
              </a:ext>
            </a:extLst>
          </p:cNvPr>
          <p:cNvSpPr/>
          <p:nvPr/>
        </p:nvSpPr>
        <p:spPr>
          <a:xfrm>
            <a:off x="11058463" y="6497543"/>
            <a:ext cx="9893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i="1" dirty="0" err="1">
                <a:solidFill>
                  <a:schemeClr val="bg1">
                    <a:lumMod val="85000"/>
                  </a:schemeClr>
                </a:solidFill>
                <a:latin typeface="Times" pitchFamily="2" charset="0"/>
              </a:rPr>
              <a:t>ndo@ecgs.lu</a:t>
            </a:r>
            <a:endParaRPr lang="en-US" sz="1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121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48E971-C7AE-1013-CF2B-DF76C8AD89E8}"/>
              </a:ext>
            </a:extLst>
          </p:cNvPr>
          <p:cNvSpPr txBox="1"/>
          <p:nvPr/>
        </p:nvSpPr>
        <p:spPr>
          <a:xfrm>
            <a:off x="4655085" y="1432708"/>
            <a:ext cx="3535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AMSTer_Manual_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40EE26E-6271-2FDD-261F-E828F68F2E85}"/>
              </a:ext>
            </a:extLst>
          </p:cNvPr>
          <p:cNvGrpSpPr/>
          <p:nvPr/>
        </p:nvGrpSpPr>
        <p:grpSpPr>
          <a:xfrm>
            <a:off x="6308384" y="1883988"/>
            <a:ext cx="5427334" cy="4256647"/>
            <a:chOff x="6422684" y="1962569"/>
            <a:chExt cx="5427334" cy="425664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1DD619E-5C4C-4952-E93B-BCE41141C9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355" b="36792"/>
            <a:stretch/>
          </p:blipFill>
          <p:spPr>
            <a:xfrm>
              <a:off x="6422684" y="1962569"/>
              <a:ext cx="5427334" cy="4256647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AAC23A2-3F82-510B-5D49-7F09ACBED0AD}"/>
                </a:ext>
              </a:extLst>
            </p:cNvPr>
            <p:cNvSpPr/>
            <p:nvPr/>
          </p:nvSpPr>
          <p:spPr>
            <a:xfrm>
              <a:off x="6836568" y="3533996"/>
              <a:ext cx="4629151" cy="247207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902F1482-3086-CB1C-1272-A99F3078AD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8193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651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Current status: </a:t>
            </a:r>
            <a:endParaRPr lang="nl-B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E14E8B-2091-FC0C-C4DD-EE96FE5E95D9}"/>
              </a:ext>
            </a:extLst>
          </p:cNvPr>
          <p:cNvSpPr txBox="1"/>
          <p:nvPr/>
        </p:nvSpPr>
        <p:spPr>
          <a:xfrm>
            <a:off x="5017115" y="2408606"/>
            <a:ext cx="696639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/>
              <a:t>Constant improvements…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/>
              <a:t>M</a:t>
            </a:r>
            <a:r>
              <a:rPr lang="en-LU" sz="1600"/>
              <a:t>ay happen that some functionalities did not survived updates. Let us know…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/>
              <a:t>I</a:t>
            </a:r>
            <a:r>
              <a:rPr lang="en-LU" sz="1600"/>
              <a:t>f not enough RAM:  may experience problem at geocoding or MSBAS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LU" sz="1600"/>
              <a:t>Products are provided in UTM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LU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939ECE-85B8-DCE1-4901-F97F6F381BB3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960DE8A-302A-51A6-62BD-350B674BAA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3302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6FC0D5-740C-ED6C-1614-96E22E38C7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000E1B9-9864-3210-647B-D1D15CC94695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04F4256-589D-CD34-9AB1-49342C6061EB}"/>
              </a:ext>
            </a:extLst>
          </p:cNvPr>
          <p:cNvGrpSpPr/>
          <p:nvPr/>
        </p:nvGrpSpPr>
        <p:grpSpPr>
          <a:xfrm>
            <a:off x="6308384" y="1883988"/>
            <a:ext cx="5427334" cy="4256647"/>
            <a:chOff x="6422684" y="1962569"/>
            <a:chExt cx="5427334" cy="4256647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E2F832B-30AD-48EE-8977-50370FC36B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8355" b="36792"/>
            <a:stretch/>
          </p:blipFill>
          <p:spPr>
            <a:xfrm>
              <a:off x="6422684" y="1962569"/>
              <a:ext cx="5427334" cy="4256647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93DFC28-F5E9-E9B0-71A7-8F05EC5C546A}"/>
                </a:ext>
              </a:extLst>
            </p:cNvPr>
            <p:cNvSpPr/>
            <p:nvPr/>
          </p:nvSpPr>
          <p:spPr>
            <a:xfrm>
              <a:off x="6821775" y="3893692"/>
              <a:ext cx="4629151" cy="247207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</p:grpSp>
    </p:spTree>
    <p:extLst>
      <p:ext uri="{BB962C8B-B14F-4D97-AF65-F5344CB8AC3E}">
        <p14:creationId xmlns:p14="http://schemas.microsoft.com/office/powerpoint/2010/main" val="114174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2085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Recommendations: </a:t>
            </a:r>
            <a:endParaRPr lang="nl-B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E14E8B-2091-FC0C-C4DD-EE96FE5E95D9}"/>
              </a:ext>
            </a:extLst>
          </p:cNvPr>
          <p:cNvSpPr txBox="1"/>
          <p:nvPr/>
        </p:nvSpPr>
        <p:spPr>
          <a:xfrm>
            <a:off x="5017115" y="2408606"/>
            <a:ext cx="570431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K</a:t>
            </a:r>
            <a:r>
              <a:rPr lang="en-LU" sz="1600" dirty="0"/>
              <a:t>eep same architecture even if not 4 hard drives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LU" sz="1600" dirty="0"/>
              <a:t>Keep same dir naming convention (&amp; without fancy characters)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N</a:t>
            </a:r>
            <a:r>
              <a:rPr lang="en-LU" sz="1600" dirty="0"/>
              <a:t>o FAT format hard drive (need symbolic links)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LU" sz="1600" dirty="0"/>
              <a:t>Do not forget hard coded lines in scripts (see later)</a:t>
            </a:r>
          </a:p>
          <a:p>
            <a:pPr>
              <a:spcAft>
                <a:spcPts val="600"/>
              </a:spcAft>
            </a:pPr>
            <a:r>
              <a:rPr lang="en-LU" sz="1600" dirty="0"/>
              <a:t>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B65D2E3-196F-5C42-0BCA-0E8BD240C0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B882C8B-E836-193C-BEF2-042751FB817C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</p:spTree>
    <p:extLst>
      <p:ext uri="{BB962C8B-B14F-4D97-AF65-F5344CB8AC3E}">
        <p14:creationId xmlns:p14="http://schemas.microsoft.com/office/powerpoint/2010/main" val="1003338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E40E20-2A74-8A09-1B5C-31F2DC2AA2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FCB57AE-8C57-20C9-218D-BF433F249EB3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1CCBA35-71C6-A379-2C37-28158E84FAA7}"/>
              </a:ext>
            </a:extLst>
          </p:cNvPr>
          <p:cNvGrpSpPr/>
          <p:nvPr/>
        </p:nvGrpSpPr>
        <p:grpSpPr>
          <a:xfrm>
            <a:off x="6285240" y="1802040"/>
            <a:ext cx="5427334" cy="4256647"/>
            <a:chOff x="6422684" y="1962569"/>
            <a:chExt cx="5427334" cy="4256647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A8EE3F5C-0091-4CAD-E768-01B1ADB2C0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8355" b="36792"/>
            <a:stretch/>
          </p:blipFill>
          <p:spPr>
            <a:xfrm>
              <a:off x="6422684" y="1962569"/>
              <a:ext cx="5427334" cy="4256647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41A2E55-7CCB-2E8B-B4AB-62669F5B7E2B}"/>
                </a:ext>
              </a:extLst>
            </p:cNvPr>
            <p:cNvSpPr/>
            <p:nvPr/>
          </p:nvSpPr>
          <p:spPr>
            <a:xfrm>
              <a:off x="6893718" y="4805584"/>
              <a:ext cx="4629151" cy="369858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7EBBF451-B98E-A5A7-5BC9-E4D4F9A8C321}"/>
              </a:ext>
            </a:extLst>
          </p:cNvPr>
          <p:cNvSpPr/>
          <p:nvPr/>
        </p:nvSpPr>
        <p:spPr>
          <a:xfrm>
            <a:off x="6756274" y="5166942"/>
            <a:ext cx="4629151" cy="369858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D2DDF1-39F0-546D-A496-391D242DFC5C}"/>
              </a:ext>
            </a:extLst>
          </p:cNvPr>
          <p:cNvSpPr txBox="1"/>
          <p:nvPr/>
        </p:nvSpPr>
        <p:spPr>
          <a:xfrm rot="20085984">
            <a:off x="8504907" y="4777758"/>
            <a:ext cx="3285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We will see that in a few minutes</a:t>
            </a:r>
          </a:p>
        </p:txBody>
      </p:sp>
    </p:spTree>
    <p:extLst>
      <p:ext uri="{BB962C8B-B14F-4D97-AF65-F5344CB8AC3E}">
        <p14:creationId xmlns:p14="http://schemas.microsoft.com/office/powerpoint/2010/main" val="3680399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F6E87363-B6B9-B373-CE09-00E80AE49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6520" y="2314049"/>
            <a:ext cx="6251625" cy="2687102"/>
          </a:xfrm>
          <a:prstGeom prst="rect">
            <a:avLst/>
          </a:prstGeom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515151D-AF00-856C-A370-688408F431A9}"/>
              </a:ext>
            </a:extLst>
          </p:cNvPr>
          <p:cNvSpPr txBox="1"/>
          <p:nvPr/>
        </p:nvSpPr>
        <p:spPr>
          <a:xfrm>
            <a:off x="6504556" y="5513160"/>
            <a:ext cx="55402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TSX, TDX, ENVISAT, ERS, RS, PAZ, KOMPSAT, ALOS, SAOCOM, ICEYE…</a:t>
            </a:r>
            <a:endParaRPr lang="en-L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6619AFF-EE99-44B7-77E3-B2C1E85A49CD}"/>
              </a:ext>
            </a:extLst>
          </p:cNvPr>
          <p:cNvSpPr/>
          <p:nvPr/>
        </p:nvSpPr>
        <p:spPr>
          <a:xfrm>
            <a:off x="6117505" y="4324919"/>
            <a:ext cx="5541598" cy="259970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1D986E-063E-5E85-7E3E-C0CB0D5D0E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E3C02E5-3143-8463-4340-531E84AC750E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A13687D-303E-9FB6-EC16-5DEF83DAEC6D}"/>
              </a:ext>
            </a:extLst>
          </p:cNvPr>
          <p:cNvGrpSpPr/>
          <p:nvPr/>
        </p:nvGrpSpPr>
        <p:grpSpPr>
          <a:xfrm>
            <a:off x="6095999" y="2342559"/>
            <a:ext cx="5563103" cy="190523"/>
            <a:chOff x="6095999" y="2342559"/>
            <a:chExt cx="5563103" cy="190523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DB09EA7-896E-277F-572B-AE5B39293CED}"/>
                </a:ext>
              </a:extLst>
            </p:cNvPr>
            <p:cNvSpPr txBox="1"/>
            <p:nvPr/>
          </p:nvSpPr>
          <p:spPr>
            <a:xfrm>
              <a:off x="6439153" y="2342559"/>
              <a:ext cx="130805" cy="184666"/>
            </a:xfrm>
            <a:prstGeom prst="rect">
              <a:avLst/>
            </a:prstGeom>
            <a:solidFill>
              <a:srgbClr val="FFEEC9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2FA5F7D-C35C-6302-67E8-92F3BD3D7663}"/>
                </a:ext>
              </a:extLst>
            </p:cNvPr>
            <p:cNvSpPr/>
            <p:nvPr/>
          </p:nvSpPr>
          <p:spPr>
            <a:xfrm>
              <a:off x="6095999" y="2342559"/>
              <a:ext cx="5563103" cy="190523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 dirty="0"/>
            </a:p>
          </p:txBody>
        </p:sp>
      </p:grpSp>
    </p:spTree>
    <p:extLst>
      <p:ext uri="{BB962C8B-B14F-4D97-AF65-F5344CB8AC3E}">
        <p14:creationId xmlns:p14="http://schemas.microsoft.com/office/powerpoint/2010/main" val="2841011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FE2922-409F-5E3A-AB72-FF5EA73FC5B5}"/>
              </a:ext>
            </a:extLst>
          </p:cNvPr>
          <p:cNvSpPr txBox="1"/>
          <p:nvPr/>
        </p:nvSpPr>
        <p:spPr>
          <a:xfrm>
            <a:off x="4753267" y="3292237"/>
            <a:ext cx="1720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See ppt/pdf n° 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C1E3EA-A001-939D-B640-16FE383C3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339284B-AD0F-686C-8C23-6840BAE96506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61F5984-8D4E-664E-7F0A-55779A76A5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513"/>
          <a:stretch/>
        </p:blipFill>
        <p:spPr>
          <a:xfrm>
            <a:off x="6275028" y="2173515"/>
            <a:ext cx="5353050" cy="354148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6F4079F-F46F-982C-B8EC-2DE5C56C29B2}"/>
              </a:ext>
            </a:extLst>
          </p:cNvPr>
          <p:cNvSpPr/>
          <p:nvPr/>
        </p:nvSpPr>
        <p:spPr>
          <a:xfrm>
            <a:off x="6649353" y="2121694"/>
            <a:ext cx="4604399" cy="253252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20059808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70667900-093A-65B2-169A-2B6E7FB411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720"/>
          <a:stretch/>
        </p:blipFill>
        <p:spPr>
          <a:xfrm>
            <a:off x="6042035" y="2114034"/>
            <a:ext cx="6103207" cy="3714342"/>
          </a:xfrm>
          <a:prstGeom prst="rect">
            <a:avLst/>
          </a:prstGeom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 dirty="0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6F4079F-F46F-982C-B8EC-2DE5C56C29B2}"/>
              </a:ext>
            </a:extLst>
          </p:cNvPr>
          <p:cNvSpPr/>
          <p:nvPr/>
        </p:nvSpPr>
        <p:spPr>
          <a:xfrm>
            <a:off x="6415088" y="2120560"/>
            <a:ext cx="5340959" cy="22545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2AE8394-B3EF-BD61-4167-050D1AE76B05}"/>
              </a:ext>
            </a:extLst>
          </p:cNvPr>
          <p:cNvSpPr/>
          <p:nvPr/>
        </p:nvSpPr>
        <p:spPr>
          <a:xfrm>
            <a:off x="6415087" y="3541701"/>
            <a:ext cx="5340960" cy="22545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5F66331-2D09-C1C1-1748-7CF3BD4B4726}"/>
              </a:ext>
            </a:extLst>
          </p:cNvPr>
          <p:cNvSpPr/>
          <p:nvPr/>
        </p:nvSpPr>
        <p:spPr>
          <a:xfrm>
            <a:off x="6415085" y="3918624"/>
            <a:ext cx="5340961" cy="22545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6FD5931-AA9A-F5AB-8D23-C2254285DE99}"/>
              </a:ext>
            </a:extLst>
          </p:cNvPr>
          <p:cNvSpPr/>
          <p:nvPr/>
        </p:nvSpPr>
        <p:spPr>
          <a:xfrm>
            <a:off x="6415087" y="3337656"/>
            <a:ext cx="1345723" cy="197592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538CBE-3884-8484-35E9-8F42C10FBC23}"/>
              </a:ext>
            </a:extLst>
          </p:cNvPr>
          <p:cNvSpPr txBox="1"/>
          <p:nvPr/>
        </p:nvSpPr>
        <p:spPr>
          <a:xfrm>
            <a:off x="4478082" y="4912013"/>
            <a:ext cx="1720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See ppt/pdf n° 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628F7B-7BFB-1894-EF2B-B52A41FA8B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935ABE4-2A8A-9F65-9C2C-28619704CF7B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</p:spTree>
    <p:extLst>
      <p:ext uri="{BB962C8B-B14F-4D97-AF65-F5344CB8AC3E}">
        <p14:creationId xmlns:p14="http://schemas.microsoft.com/office/powerpoint/2010/main" val="1052821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BF393309-9731-1C05-11FC-2596CD0A79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746"/>
          <a:stretch/>
        </p:blipFill>
        <p:spPr>
          <a:xfrm>
            <a:off x="6267884" y="2615366"/>
            <a:ext cx="5353110" cy="344967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DA1AC78-6709-D894-3C7C-BA8FEED79B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082"/>
          <a:stretch/>
        </p:blipFill>
        <p:spPr>
          <a:xfrm>
            <a:off x="6267884" y="1860179"/>
            <a:ext cx="5353050" cy="864649"/>
          </a:xfrm>
          <a:prstGeom prst="rect">
            <a:avLst/>
          </a:prstGeom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FD8B6A-6C57-32C2-9C93-AC51E3453874}"/>
              </a:ext>
            </a:extLst>
          </p:cNvPr>
          <p:cNvSpPr/>
          <p:nvPr/>
        </p:nvSpPr>
        <p:spPr>
          <a:xfrm>
            <a:off x="6529388" y="1860179"/>
            <a:ext cx="1319963" cy="22545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C06EA45-7157-A769-1380-6A3849F68B13}"/>
              </a:ext>
            </a:extLst>
          </p:cNvPr>
          <p:cNvSpPr/>
          <p:nvPr/>
        </p:nvSpPr>
        <p:spPr>
          <a:xfrm>
            <a:off x="6529388" y="2204776"/>
            <a:ext cx="4813512" cy="22545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74F7E57-1B93-D5D2-CFE2-8D6FBF2CF041}"/>
              </a:ext>
            </a:extLst>
          </p:cNvPr>
          <p:cNvSpPr/>
          <p:nvPr/>
        </p:nvSpPr>
        <p:spPr>
          <a:xfrm>
            <a:off x="6529388" y="3367285"/>
            <a:ext cx="4813512" cy="22545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1E61A05-E113-0276-7539-EA342FCF3F2B}"/>
              </a:ext>
            </a:extLst>
          </p:cNvPr>
          <p:cNvSpPr txBox="1"/>
          <p:nvPr/>
        </p:nvSpPr>
        <p:spPr>
          <a:xfrm>
            <a:off x="4655085" y="4871295"/>
            <a:ext cx="1720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See ppt/pdf n° 5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2FB3A8D-0ED8-E649-BCD5-7309A79DBB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430E07F-D004-3C2F-A7BF-71F24261A0B1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</p:spTree>
    <p:extLst>
      <p:ext uri="{BB962C8B-B14F-4D97-AF65-F5344CB8AC3E}">
        <p14:creationId xmlns:p14="http://schemas.microsoft.com/office/powerpoint/2010/main" val="806410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412BFCA1-693E-F823-B847-C8AD23422A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973"/>
          <a:stretch/>
        </p:blipFill>
        <p:spPr>
          <a:xfrm>
            <a:off x="6141129" y="2011232"/>
            <a:ext cx="5794883" cy="3572078"/>
          </a:xfrm>
          <a:prstGeom prst="rect">
            <a:avLst/>
          </a:prstGeom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0F55B3-924E-0282-4B71-56C9C27FD329}"/>
              </a:ext>
            </a:extLst>
          </p:cNvPr>
          <p:cNvSpPr/>
          <p:nvPr/>
        </p:nvSpPr>
        <p:spPr>
          <a:xfrm>
            <a:off x="6157300" y="2011232"/>
            <a:ext cx="5541598" cy="22545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59228C-C901-8866-4BB7-9693EDDB30EA}"/>
              </a:ext>
            </a:extLst>
          </p:cNvPr>
          <p:cNvSpPr/>
          <p:nvPr/>
        </p:nvSpPr>
        <p:spPr>
          <a:xfrm>
            <a:off x="6157300" y="3339428"/>
            <a:ext cx="5541598" cy="22545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57AB96-DADB-C7DC-3ADF-63F533C2435E}"/>
              </a:ext>
            </a:extLst>
          </p:cNvPr>
          <p:cNvSpPr txBox="1"/>
          <p:nvPr/>
        </p:nvSpPr>
        <p:spPr>
          <a:xfrm rot="20330259">
            <a:off x="4643685" y="2653140"/>
            <a:ext cx="1720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See ppt/pdf n° 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7FCED0-B3C3-CEFC-0523-4CF8EB4B839E}"/>
              </a:ext>
            </a:extLst>
          </p:cNvPr>
          <p:cNvSpPr txBox="1"/>
          <p:nvPr/>
        </p:nvSpPr>
        <p:spPr>
          <a:xfrm rot="20294940">
            <a:off x="4532300" y="3949449"/>
            <a:ext cx="183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See ppt/pdf n° 12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87265B-50F0-86CB-E561-E50E69B467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642CF17-B69A-6B4C-8FA7-E701E2E1AE47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</p:spTree>
    <p:extLst>
      <p:ext uri="{BB962C8B-B14F-4D97-AF65-F5344CB8AC3E}">
        <p14:creationId xmlns:p14="http://schemas.microsoft.com/office/powerpoint/2010/main" val="2369859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45BE3B-A14B-E818-44E2-CE9A986831EC}"/>
              </a:ext>
            </a:extLst>
          </p:cNvPr>
          <p:cNvSpPr txBox="1"/>
          <p:nvPr/>
        </p:nvSpPr>
        <p:spPr>
          <a:xfrm>
            <a:off x="4793807" y="4566878"/>
            <a:ext cx="169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rgbClr val="0070C0"/>
                </a:solidFill>
              </a:rPr>
              <a:t>Nicolas d’Oreye </a:t>
            </a:r>
            <a:endParaRPr lang="en-LU" dirty="0">
              <a:solidFill>
                <a:srgbClr val="0070C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0C5315-3989-170B-5535-65FE72B516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64" y="4751544"/>
            <a:ext cx="1827580" cy="15711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F5100DA-B6B9-5356-5F27-5A9AEE5C467C}"/>
              </a:ext>
            </a:extLst>
          </p:cNvPr>
          <p:cNvSpPr txBox="1"/>
          <p:nvPr/>
        </p:nvSpPr>
        <p:spPr>
          <a:xfrm>
            <a:off x="847310" y="1506291"/>
            <a:ext cx="10741715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 err="1">
                <a:solidFill>
                  <a:srgbClr val="FF0000"/>
                </a:solidFill>
              </a:rPr>
              <a:t>AMSTer</a:t>
            </a:r>
            <a:r>
              <a:rPr lang="en-GB" sz="3200" b="1" dirty="0"/>
              <a:t> : 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SAR &amp; </a:t>
            </a:r>
            <a:r>
              <a:rPr lang="en-GB" sz="3200" b="1" dirty="0" err="1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InSAR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GB" sz="3200" b="1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A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utomated </a:t>
            </a:r>
            <a:r>
              <a:rPr lang="en-GB" sz="3200" b="1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M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ass processing </a:t>
            </a:r>
            <a:r>
              <a:rPr lang="en-GB" sz="3200" b="1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S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oftware for Multidimensional </a:t>
            </a:r>
            <a:r>
              <a:rPr lang="en-GB" sz="3200" b="1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T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ime s</a:t>
            </a:r>
            <a:r>
              <a:rPr lang="en-GB" sz="3200" b="1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er</a:t>
            </a:r>
            <a:r>
              <a:rPr lang="en-GB" sz="3200" b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ies</a:t>
            </a:r>
          </a:p>
          <a:p>
            <a:pPr algn="ctr"/>
            <a:endParaRPr lang="en-LU" sz="3200" dirty="0">
              <a:solidFill>
                <a:srgbClr val="000000"/>
              </a:solidFill>
              <a:effectLst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ctr"/>
            <a:r>
              <a:rPr lang="en-GB" sz="3200" b="1" dirty="0"/>
              <a:t>Toolbox Structure</a:t>
            </a:r>
          </a:p>
        </p:txBody>
      </p:sp>
    </p:spTree>
    <p:extLst>
      <p:ext uri="{BB962C8B-B14F-4D97-AF65-F5344CB8AC3E}">
        <p14:creationId xmlns:p14="http://schemas.microsoft.com/office/powerpoint/2010/main" val="249994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66876E43-891A-0185-B4BC-3E0FD09D3E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371"/>
          <a:stretch/>
        </p:blipFill>
        <p:spPr>
          <a:xfrm>
            <a:off x="6296774" y="4548470"/>
            <a:ext cx="5384496" cy="144632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D2A4EEB-4E2C-6124-986D-793392BBFC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425"/>
          <a:stretch/>
        </p:blipFill>
        <p:spPr>
          <a:xfrm>
            <a:off x="6251544" y="2038973"/>
            <a:ext cx="5353110" cy="173309"/>
          </a:xfrm>
          <a:prstGeom prst="rect">
            <a:avLst/>
          </a:prstGeom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978C8D-9DB3-6DA9-8998-3267A9A7F49A}"/>
              </a:ext>
            </a:extLst>
          </p:cNvPr>
          <p:cNvSpPr txBox="1"/>
          <p:nvPr/>
        </p:nvSpPr>
        <p:spPr>
          <a:xfrm>
            <a:off x="7385824" y="4096242"/>
            <a:ext cx="1093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LU" sz="12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tc, etc, etc…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4403F8-4C20-5453-D3B7-BED5CEA407C1}"/>
              </a:ext>
            </a:extLst>
          </p:cNvPr>
          <p:cNvSpPr txBox="1"/>
          <p:nvPr/>
        </p:nvSpPr>
        <p:spPr>
          <a:xfrm>
            <a:off x="7385824" y="5994789"/>
            <a:ext cx="1093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LU" sz="1200" b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tc, etc, etc…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8071B0C-64B2-07FD-74A9-92DFB01E3B4E}"/>
              </a:ext>
            </a:extLst>
          </p:cNvPr>
          <p:cNvSpPr/>
          <p:nvPr/>
        </p:nvSpPr>
        <p:spPr>
          <a:xfrm>
            <a:off x="6157300" y="2011232"/>
            <a:ext cx="5541598" cy="22545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486D3E-5257-B433-F467-F9C8B75815EC}"/>
              </a:ext>
            </a:extLst>
          </p:cNvPr>
          <p:cNvSpPr/>
          <p:nvPr/>
        </p:nvSpPr>
        <p:spPr>
          <a:xfrm>
            <a:off x="6267701" y="4535799"/>
            <a:ext cx="5541598" cy="22545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48D7590-AC23-2AB3-7B31-2C22B909E1D1}"/>
              </a:ext>
            </a:extLst>
          </p:cNvPr>
          <p:cNvSpPr txBox="1"/>
          <p:nvPr/>
        </p:nvSpPr>
        <p:spPr>
          <a:xfrm>
            <a:off x="4521330" y="3398891"/>
            <a:ext cx="17098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LU">
                <a:solidFill>
                  <a:schemeClr val="accent2">
                    <a:lumMod val="75000"/>
                  </a:schemeClr>
                </a:solidFill>
              </a:rPr>
              <a:t>There is a script </a:t>
            </a:r>
            <a:br>
              <a:rPr lang="en-LU">
                <a:solidFill>
                  <a:schemeClr val="accent2">
                    <a:lumMod val="75000"/>
                  </a:schemeClr>
                </a:solidFill>
              </a:rPr>
            </a:br>
            <a:r>
              <a:rPr lang="en-LU">
                <a:solidFill>
                  <a:schemeClr val="accent2">
                    <a:lumMod val="75000"/>
                  </a:schemeClr>
                </a:solidFill>
              </a:rPr>
              <a:t>for nearly</a:t>
            </a:r>
          </a:p>
          <a:p>
            <a:pPr algn="ctr"/>
            <a:r>
              <a:rPr lang="en-GB">
                <a:solidFill>
                  <a:schemeClr val="accent2">
                    <a:lumMod val="75000"/>
                  </a:schemeClr>
                </a:solidFill>
              </a:rPr>
              <a:t>e</a:t>
            </a:r>
            <a:r>
              <a:rPr lang="en-LU">
                <a:solidFill>
                  <a:schemeClr val="accent2">
                    <a:lumMod val="75000"/>
                  </a:schemeClr>
                </a:solidFill>
              </a:rPr>
              <a:t>verything…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C3DF45-8D96-0752-88AB-07F12E9F92F2}"/>
              </a:ext>
            </a:extLst>
          </p:cNvPr>
          <p:cNvSpPr txBox="1"/>
          <p:nvPr/>
        </p:nvSpPr>
        <p:spPr>
          <a:xfrm rot="20330259">
            <a:off x="9966667" y="1633164"/>
            <a:ext cx="183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See ppt/pdf n° 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B1F6530-6194-DF50-99B6-C425365747A8}"/>
              </a:ext>
            </a:extLst>
          </p:cNvPr>
          <p:cNvSpPr txBox="1"/>
          <p:nvPr/>
        </p:nvSpPr>
        <p:spPr>
          <a:xfrm rot="20330259">
            <a:off x="10022046" y="4334861"/>
            <a:ext cx="183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See ppt/pdf n° 10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D91689-15FD-8A14-57BE-72ED1C0897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E5185D2-415D-2A4E-04D8-69114BE08590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8C12557-54A4-B7A7-5C0B-1836008F12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2720"/>
          <a:stretch/>
        </p:blipFill>
        <p:spPr>
          <a:xfrm>
            <a:off x="6251544" y="2220627"/>
            <a:ext cx="5353110" cy="1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8843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7757B134-8739-1A2E-9037-C4664E66DE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731"/>
          <a:stretch/>
        </p:blipFill>
        <p:spPr>
          <a:xfrm>
            <a:off x="5953903" y="2236854"/>
            <a:ext cx="6008041" cy="2900813"/>
          </a:xfrm>
          <a:prstGeom prst="rect">
            <a:avLst/>
          </a:prstGeom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 dirty="0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57F2ED-4EFA-FCC3-E13F-4B3D10950262}"/>
              </a:ext>
            </a:extLst>
          </p:cNvPr>
          <p:cNvSpPr/>
          <p:nvPr/>
        </p:nvSpPr>
        <p:spPr>
          <a:xfrm>
            <a:off x="6268505" y="2258152"/>
            <a:ext cx="5541598" cy="22545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911B57-4519-B774-5991-456AB8926B0A}"/>
              </a:ext>
            </a:extLst>
          </p:cNvPr>
          <p:cNvSpPr txBox="1"/>
          <p:nvPr/>
        </p:nvSpPr>
        <p:spPr>
          <a:xfrm rot="20733117">
            <a:off x="9430668" y="1862007"/>
            <a:ext cx="1506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See here after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E8067A-38D1-B4EC-0BB9-A256D6181C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E33DDC2-86E3-E44C-BEF9-D53A1E0A44D3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</p:spTree>
    <p:extLst>
      <p:ext uri="{BB962C8B-B14F-4D97-AF65-F5344CB8AC3E}">
        <p14:creationId xmlns:p14="http://schemas.microsoft.com/office/powerpoint/2010/main" val="34410789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E0DD65FC-4968-EC1F-70B2-F45FA9AB0D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731"/>
          <a:stretch/>
        </p:blipFill>
        <p:spPr>
          <a:xfrm>
            <a:off x="5953903" y="2236854"/>
            <a:ext cx="6008041" cy="2900813"/>
          </a:xfrm>
          <a:prstGeom prst="rect">
            <a:avLst/>
          </a:prstGeom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645EC89-5826-8F3A-3589-76C5D81B6C06}"/>
              </a:ext>
            </a:extLst>
          </p:cNvPr>
          <p:cNvSpPr/>
          <p:nvPr/>
        </p:nvSpPr>
        <p:spPr>
          <a:xfrm>
            <a:off x="6246421" y="2478881"/>
            <a:ext cx="5640779" cy="95011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511745-0734-D20D-DC91-AA5638184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8695"/>
            <a:ext cx="4655085" cy="5316980"/>
          </a:xfrm>
          <a:prstGeom prst="rect">
            <a:avLst/>
          </a:prstGeom>
          <a:effectLst>
            <a:outerShdw blurRad="50800" dist="1524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9161D2C-520F-0D11-587D-C907EFAC0C94}"/>
              </a:ext>
            </a:extLst>
          </p:cNvPr>
          <p:cNvSpPr txBox="1"/>
          <p:nvPr/>
        </p:nvSpPr>
        <p:spPr>
          <a:xfrm>
            <a:off x="5380507" y="5457620"/>
            <a:ext cx="5710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>
                <a:solidFill>
                  <a:schemeClr val="accent2">
                    <a:lumMod val="75000"/>
                  </a:schemeClr>
                </a:solidFill>
              </a:rPr>
              <a:t>Provided only for assistance if need to track the logical path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E2982B-9DDE-B50B-1A01-83C61CA69E02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</p:spTree>
    <p:extLst>
      <p:ext uri="{BB962C8B-B14F-4D97-AF65-F5344CB8AC3E}">
        <p14:creationId xmlns:p14="http://schemas.microsoft.com/office/powerpoint/2010/main" val="640880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511745-0734-D20D-DC91-AA563818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8695"/>
            <a:ext cx="4655085" cy="5316980"/>
          </a:xfrm>
          <a:prstGeom prst="rect">
            <a:avLst/>
          </a:prstGeom>
          <a:effectLst>
            <a:outerShdw blurRad="50800" dist="1524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9161D2C-520F-0D11-587D-C907EFAC0C94}"/>
              </a:ext>
            </a:extLst>
          </p:cNvPr>
          <p:cNvSpPr txBox="1"/>
          <p:nvPr/>
        </p:nvSpPr>
        <p:spPr>
          <a:xfrm>
            <a:off x="5380507" y="5457620"/>
            <a:ext cx="5710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Provided only for assistance if need to track the logical path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5B801CD-B15A-00C6-9597-0609C3468BB0}"/>
              </a:ext>
            </a:extLst>
          </p:cNvPr>
          <p:cNvSpPr txBox="1"/>
          <p:nvPr/>
        </p:nvSpPr>
        <p:spPr>
          <a:xfrm>
            <a:off x="2113292" y="4513201"/>
            <a:ext cx="26719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May not be up-to-date</a:t>
            </a:r>
          </a:p>
          <a:p>
            <a:pPr algn="ctr"/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Check version !  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16782690-A7CC-867B-9DC9-AB77905225B9}"/>
              </a:ext>
            </a:extLst>
          </p:cNvPr>
          <p:cNvSpPr/>
          <p:nvPr/>
        </p:nvSpPr>
        <p:spPr>
          <a:xfrm rot="7967702">
            <a:off x="2092422" y="5312498"/>
            <a:ext cx="1051658" cy="402628"/>
          </a:xfrm>
          <a:prstGeom prst="rightArrow">
            <a:avLst>
              <a:gd name="adj1" fmla="val 27875"/>
              <a:gd name="adj2" fmla="val 50000"/>
            </a:avLst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A2A248-6B66-3415-0ED0-D1BF42720878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701ED0F-DBA1-FD38-D8CF-64EC0C833D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5731"/>
          <a:stretch/>
        </p:blipFill>
        <p:spPr>
          <a:xfrm>
            <a:off x="5953903" y="2236854"/>
            <a:ext cx="6008041" cy="290081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EA25259E-C47D-181D-CF30-2D9EEB36FE63}"/>
              </a:ext>
            </a:extLst>
          </p:cNvPr>
          <p:cNvSpPr/>
          <p:nvPr/>
        </p:nvSpPr>
        <p:spPr>
          <a:xfrm>
            <a:off x="6246421" y="2478881"/>
            <a:ext cx="5640779" cy="95011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23993603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148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Architecture: </a:t>
            </a:r>
            <a:endParaRPr lang="nl-BE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161D2C-520F-0D11-587D-C907EFAC0C94}"/>
              </a:ext>
            </a:extLst>
          </p:cNvPr>
          <p:cNvSpPr txBox="1"/>
          <p:nvPr/>
        </p:nvSpPr>
        <p:spPr>
          <a:xfrm>
            <a:off x="5380507" y="5457620"/>
            <a:ext cx="495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chemeClr val="accent2">
                    <a:lumMod val="75000"/>
                  </a:schemeClr>
                </a:solidFill>
              </a:rPr>
              <a:t>Refer to the most recent version of the cron scripts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CF1A09-4098-D421-F922-33C8B8C23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07" y="904784"/>
            <a:ext cx="3647165" cy="5339919"/>
          </a:xfrm>
          <a:prstGeom prst="rect">
            <a:avLst/>
          </a:prstGeom>
          <a:effectLst>
            <a:outerShdw blurRad="50800" dist="1524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EEAEEC1-9F13-BD9A-0457-8EF306051E14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EA88D1B-FBC6-7063-EAAE-8CB0002F81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5731"/>
          <a:stretch/>
        </p:blipFill>
        <p:spPr>
          <a:xfrm>
            <a:off x="5953903" y="2236854"/>
            <a:ext cx="6008041" cy="290081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A43DDBA7-5538-AA67-C5E7-C61AD6FBB81F}"/>
              </a:ext>
            </a:extLst>
          </p:cNvPr>
          <p:cNvSpPr/>
          <p:nvPr/>
        </p:nvSpPr>
        <p:spPr>
          <a:xfrm>
            <a:off x="6137533" y="3429000"/>
            <a:ext cx="5640779" cy="950119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41238407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55085" y="2483457"/>
            <a:ext cx="1029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Contest: </a:t>
            </a:r>
            <a:endParaRPr lang="nl-B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7CE82A-B70C-8195-B636-78A68F6D8B9B}"/>
              </a:ext>
            </a:extLst>
          </p:cNvPr>
          <p:cNvSpPr txBox="1"/>
          <p:nvPr/>
        </p:nvSpPr>
        <p:spPr>
          <a:xfrm>
            <a:off x="5031481" y="4027692"/>
            <a:ext cx="56405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accent2">
                    <a:lumMod val="75000"/>
                  </a:schemeClr>
                </a:solidFill>
              </a:rPr>
              <a:t>Whoever finds the most typos or bugs</a:t>
            </a:r>
            <a:br>
              <a:rPr lang="en-GB">
                <a:solidFill>
                  <a:schemeClr val="accent2">
                    <a:lumMod val="75000"/>
                  </a:schemeClr>
                </a:solidFill>
              </a:rPr>
            </a:br>
            <a:r>
              <a:rPr lang="en-GB">
                <a:solidFill>
                  <a:schemeClr val="accent2">
                    <a:lumMod val="75000"/>
                  </a:schemeClr>
                </a:solidFill>
              </a:rPr>
              <a:t>			 in the manual gets a beer.… </a:t>
            </a:r>
            <a:endParaRPr lang="en-LU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100" name="Picture 4" descr="Happy Cartoon Shrimp Holding a Beer Stock Vector - Illustration of happy,  character: 155039129">
            <a:extLst>
              <a:ext uri="{FF2B5EF4-FFF2-40B4-BE49-F238E27FC236}">
                <a16:creationId xmlns:a16="http://schemas.microsoft.com/office/drawing/2014/main" id="{37B8DF9C-1453-A431-0C6E-5E4D952303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49"/>
          <a:stretch/>
        </p:blipFill>
        <p:spPr bwMode="auto">
          <a:xfrm>
            <a:off x="9322004" y="2709700"/>
            <a:ext cx="1951584" cy="138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6160268-A53F-9142-DDF4-7EAAAD9CB5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289D4F8-0E7D-7A50-9CDD-A8816B4A43FD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</p:spTree>
    <p:extLst>
      <p:ext uri="{BB962C8B-B14F-4D97-AF65-F5344CB8AC3E}">
        <p14:creationId xmlns:p14="http://schemas.microsoft.com/office/powerpoint/2010/main" val="32540134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A1327A-A7FC-EACE-BCEB-A404CB062A6C}"/>
              </a:ext>
            </a:extLst>
          </p:cNvPr>
          <p:cNvSpPr txBox="1"/>
          <p:nvPr/>
        </p:nvSpPr>
        <p:spPr>
          <a:xfrm>
            <a:off x="319389" y="1075050"/>
            <a:ext cx="933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/>
              <a:t>Plan:</a:t>
            </a:r>
            <a:endParaRPr lang="en-LU" sz="2800" b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FE6D3C-3F6A-E353-2CEC-05B2315873C4}"/>
              </a:ext>
            </a:extLst>
          </p:cNvPr>
          <p:cNvSpPr txBox="1"/>
          <p:nvPr/>
        </p:nvSpPr>
        <p:spPr>
          <a:xfrm>
            <a:off x="2035426" y="1142231"/>
            <a:ext cx="608499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b="1" dirty="0">
                <a:solidFill>
                  <a:schemeClr val="bg1">
                    <a:lumMod val="65000"/>
                  </a:schemeClr>
                </a:solidFill>
              </a:rPr>
              <a:t>The user manuals: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Conventions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Contest…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Scripts architecture  </a:t>
            </a:r>
            <a:r>
              <a:rPr lang="en-GB" sz="1600" dirty="0"/>
              <a:t>(header, hard coded lines..)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Organizing the work: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Disk/Directories 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AMSTer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Organizer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Processing steps: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download,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read, (baseline computation)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Coregistration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InSAR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processing, mass processing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Deformation time series (+ amplitude time series), web page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Ancillary data: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DEM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MASKS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kml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: where, why, how create</a:t>
            </a:r>
            <a:endParaRPr lang="en-LU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89B1C0-3EE7-1861-0DE6-C261C3777CEB}"/>
              </a:ext>
            </a:extLst>
          </p:cNvPr>
          <p:cNvSpPr txBox="1"/>
          <p:nvPr/>
        </p:nvSpPr>
        <p:spPr>
          <a:xfrm>
            <a:off x="6435919" y="5960690"/>
            <a:ext cx="555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>
                <a:solidFill>
                  <a:schemeClr val="bg1">
                    <a:lumMod val="75000"/>
                  </a:schemeClr>
                </a:solidFill>
              </a:rPr>
              <a:t>+ </a:t>
            </a:r>
            <a:r>
              <a:rPr lang="en-GB">
                <a:solidFill>
                  <a:schemeClr val="bg1">
                    <a:lumMod val="75000"/>
                  </a:schemeClr>
                </a:solidFill>
              </a:rPr>
              <a:t>Provide samples (S1 data, DEM, orbits…) to participants </a:t>
            </a:r>
            <a:endParaRPr lang="en-LU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2373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1132CDA-0F5C-393B-9514-58B73E86A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0" y="925411"/>
            <a:ext cx="6697506" cy="5418207"/>
          </a:xfrm>
          <a:prstGeom prst="rect">
            <a:avLst/>
          </a:prstGeom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Scripts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9131C7-8815-D3EC-AD72-B1881A397623}"/>
              </a:ext>
            </a:extLst>
          </p:cNvPr>
          <p:cNvSpPr txBox="1"/>
          <p:nvPr/>
        </p:nvSpPr>
        <p:spPr>
          <a:xfrm>
            <a:off x="6667614" y="925412"/>
            <a:ext cx="2106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/>
              <a:t>All the scripts have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832D3A-2C72-D3E1-809D-2680CE5962BF}"/>
              </a:ext>
            </a:extLst>
          </p:cNvPr>
          <p:cNvSpPr txBox="1"/>
          <p:nvPr/>
        </p:nvSpPr>
        <p:spPr>
          <a:xfrm>
            <a:off x="6787566" y="1412993"/>
            <a:ext cx="4236416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GB" dirty="0"/>
              <a:t>A shebang as first line (bash or python)</a:t>
            </a:r>
          </a:p>
          <a:p>
            <a:pPr marL="285750" indent="-285750">
              <a:buFont typeface="Wingdings" pitchFamily="2" charset="2"/>
              <a:buChar char="Ø"/>
            </a:pPr>
            <a:endParaRPr lang="en-GB" dirty="0"/>
          </a:p>
          <a:p>
            <a:pPr marL="285750" indent="-285750">
              <a:buFont typeface="Wingdings" pitchFamily="2" charset="2"/>
              <a:buChar char="Ø"/>
            </a:pPr>
            <a:endParaRPr lang="en-GB" dirty="0"/>
          </a:p>
          <a:p>
            <a:pPr marL="285750" indent="-285750">
              <a:buFont typeface="Wingdings" pitchFamily="2" charset="2"/>
              <a:buChar char="Ø"/>
            </a:pPr>
            <a:r>
              <a:rPr lang="en-GB" dirty="0"/>
              <a:t>A header delimited by </a:t>
            </a:r>
            <a:r>
              <a:rPr lang="en-GB" dirty="0">
                <a:solidFill>
                  <a:srgbClr val="0070C0"/>
                </a:solidFill>
              </a:rPr>
              <a:t>#</a:t>
            </a:r>
            <a:r>
              <a:rPr lang="en-GB" dirty="0"/>
              <a:t> with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Aim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List of parameters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LU" dirty="0"/>
              <a:t>Maybe some warnings 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LU" dirty="0"/>
              <a:t>where to launch the script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LU" dirty="0"/>
              <a:t>possible hard coded lines</a:t>
            </a:r>
            <a:r>
              <a:rPr lang="en-LU" dirty="0">
                <a:solidFill>
                  <a:srgbClr val="C00000"/>
                </a:solidFill>
              </a:rPr>
              <a:t>*</a:t>
            </a:r>
            <a:r>
              <a:rPr lang="en-LU" dirty="0"/>
              <a:t>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Dependencies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LU" dirty="0"/>
              <a:t>List of changes in the new versions </a:t>
            </a:r>
            <a:endParaRPr lang="en-GB" dirty="0"/>
          </a:p>
          <a:p>
            <a:pPr marL="285750" indent="-285750">
              <a:buFont typeface="Wingdings" pitchFamily="2" charset="2"/>
              <a:buChar char="Ø"/>
            </a:pPr>
            <a:endParaRPr lang="en-LU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A89E8DD-94CB-19B9-AACF-8F5579F131AA}"/>
              </a:ext>
            </a:extLst>
          </p:cNvPr>
          <p:cNvCxnSpPr>
            <a:cxnSpLocks/>
          </p:cNvCxnSpPr>
          <p:nvPr/>
        </p:nvCxnSpPr>
        <p:spPr>
          <a:xfrm flipH="1" flipV="1">
            <a:off x="4785462" y="1260415"/>
            <a:ext cx="2002104" cy="259264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34D357C-CC0B-FD6E-F8AC-C96F1B59997F}"/>
              </a:ext>
            </a:extLst>
          </p:cNvPr>
          <p:cNvCxnSpPr>
            <a:cxnSpLocks/>
          </p:cNvCxnSpPr>
          <p:nvPr/>
        </p:nvCxnSpPr>
        <p:spPr>
          <a:xfrm flipH="1" flipV="1">
            <a:off x="4785462" y="1736214"/>
            <a:ext cx="2363483" cy="915298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EDB62D6-0F8D-9004-84DB-2EB0B3311393}"/>
              </a:ext>
            </a:extLst>
          </p:cNvPr>
          <p:cNvCxnSpPr>
            <a:cxnSpLocks/>
          </p:cNvCxnSpPr>
          <p:nvPr/>
        </p:nvCxnSpPr>
        <p:spPr>
          <a:xfrm flipH="1" flipV="1">
            <a:off x="4785462" y="2547651"/>
            <a:ext cx="2446611" cy="442836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338D3A1-2982-4C23-C147-79E0B8CE526F}"/>
              </a:ext>
            </a:extLst>
          </p:cNvPr>
          <p:cNvCxnSpPr>
            <a:cxnSpLocks/>
          </p:cNvCxnSpPr>
          <p:nvPr/>
        </p:nvCxnSpPr>
        <p:spPr>
          <a:xfrm flipH="1">
            <a:off x="5248894" y="4350544"/>
            <a:ext cx="1983179" cy="174645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5EC4036-1CE7-0C75-3F38-F92B61E41DD6}"/>
              </a:ext>
            </a:extLst>
          </p:cNvPr>
          <p:cNvCxnSpPr>
            <a:cxnSpLocks/>
          </p:cNvCxnSpPr>
          <p:nvPr/>
        </p:nvCxnSpPr>
        <p:spPr>
          <a:xfrm flipH="1" flipV="1">
            <a:off x="6096000" y="3270736"/>
            <a:ext cx="1136073" cy="1015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E45A45F-9BFD-416B-A61F-369A2CB8C878}"/>
              </a:ext>
            </a:extLst>
          </p:cNvPr>
          <p:cNvCxnSpPr>
            <a:cxnSpLocks/>
          </p:cNvCxnSpPr>
          <p:nvPr/>
        </p:nvCxnSpPr>
        <p:spPr>
          <a:xfrm flipH="1">
            <a:off x="5957888" y="4060136"/>
            <a:ext cx="1274185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CB43E898-84E9-94F2-F596-B89018FDB876}"/>
              </a:ext>
            </a:extLst>
          </p:cNvPr>
          <p:cNvSpPr/>
          <p:nvPr/>
        </p:nvSpPr>
        <p:spPr>
          <a:xfrm>
            <a:off x="335587" y="1079881"/>
            <a:ext cx="832431" cy="158264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2C69BFB-C034-04B7-4CA0-0C6D489EB394}"/>
              </a:ext>
            </a:extLst>
          </p:cNvPr>
          <p:cNvSpPr/>
          <p:nvPr/>
        </p:nvSpPr>
        <p:spPr>
          <a:xfrm>
            <a:off x="335587" y="1837437"/>
            <a:ext cx="695545" cy="158264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6BFFC35-8FC0-E4D4-71F5-E0C3CB62D6FA}"/>
              </a:ext>
            </a:extLst>
          </p:cNvPr>
          <p:cNvSpPr/>
          <p:nvPr/>
        </p:nvSpPr>
        <p:spPr>
          <a:xfrm>
            <a:off x="295946" y="3100435"/>
            <a:ext cx="713966" cy="158264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8C34463-7BE8-6741-CFDD-B94880200762}"/>
              </a:ext>
            </a:extLst>
          </p:cNvPr>
          <p:cNvSpPr/>
          <p:nvPr/>
        </p:nvSpPr>
        <p:spPr>
          <a:xfrm>
            <a:off x="298958" y="3429000"/>
            <a:ext cx="732174" cy="158264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B39664C-2B2E-6C6A-E55C-6FD06D6F29AF}"/>
              </a:ext>
            </a:extLst>
          </p:cNvPr>
          <p:cNvSpPr/>
          <p:nvPr/>
        </p:nvSpPr>
        <p:spPr>
          <a:xfrm>
            <a:off x="335587" y="5519415"/>
            <a:ext cx="1121398" cy="862668"/>
          </a:xfrm>
          <a:prstGeom prst="rect">
            <a:avLst/>
          </a:prstGeom>
          <a:solidFill>
            <a:srgbClr val="FFC000">
              <a:alpha val="2625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E5A6E4-5C31-D56B-7D82-03FE72CE4D1D}"/>
              </a:ext>
            </a:extLst>
          </p:cNvPr>
          <p:cNvSpPr txBox="1"/>
          <p:nvPr/>
        </p:nvSpPr>
        <p:spPr>
          <a:xfrm>
            <a:off x="7010333" y="5519414"/>
            <a:ext cx="51155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>
                <a:solidFill>
                  <a:srgbClr val="C00000"/>
                </a:solidFill>
              </a:rPr>
              <a:t>* </a:t>
            </a:r>
            <a:r>
              <a:rPr lang="en-GB" sz="1400" dirty="0">
                <a:solidFill>
                  <a:srgbClr val="C00000"/>
                </a:solidFill>
              </a:rPr>
              <a:t>H</a:t>
            </a:r>
            <a:r>
              <a:rPr lang="en-LU" sz="1400" dirty="0">
                <a:solidFill>
                  <a:srgbClr val="C00000"/>
                </a:solidFill>
              </a:rPr>
              <a:t>ard coded lines are as much as possible merged into a file named </a:t>
            </a:r>
            <a:r>
              <a:rPr lang="en-GB" sz="1400" dirty="0">
                <a:solidFill>
                  <a:srgbClr val="C00000"/>
                </a:solidFill>
              </a:rPr>
              <a:t>__</a:t>
            </a:r>
            <a:r>
              <a:rPr lang="en-GB" sz="1400" dirty="0" err="1">
                <a:solidFill>
                  <a:srgbClr val="C00000"/>
                </a:solidFill>
              </a:rPr>
              <a:t>HardCodedLines.sh</a:t>
            </a:r>
            <a:r>
              <a:rPr lang="en-GB" sz="1400" dirty="0">
                <a:solidFill>
                  <a:srgbClr val="C00000"/>
                </a:solidFill>
              </a:rPr>
              <a:t>, which is sourced at the beginning of the file if required. </a:t>
            </a:r>
            <a:r>
              <a:rPr lang="en-LU" sz="1400" dirty="0">
                <a:solidFill>
                  <a:srgbClr val="C00000"/>
                </a:solidFill>
              </a:rPr>
              <a:t>  </a:t>
            </a:r>
            <a:endParaRPr lang="en-LU" sz="1400" dirty="0"/>
          </a:p>
        </p:txBody>
      </p:sp>
    </p:spTree>
    <p:extLst>
      <p:ext uri="{BB962C8B-B14F-4D97-AF65-F5344CB8AC3E}">
        <p14:creationId xmlns:p14="http://schemas.microsoft.com/office/powerpoint/2010/main" val="1408304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3" grpId="0" animBg="1"/>
      <p:bldP spid="54" grpId="0" animBg="1"/>
      <p:bldP spid="5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697C748-F689-E1D2-3F33-660123170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938"/>
            <a:ext cx="6720450" cy="4555811"/>
          </a:xfrm>
          <a:prstGeom prst="rect">
            <a:avLst/>
          </a:prstGeom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Scripts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9131C7-8815-D3EC-AD72-B1881A397623}"/>
              </a:ext>
            </a:extLst>
          </p:cNvPr>
          <p:cNvSpPr txBox="1"/>
          <p:nvPr/>
        </p:nvSpPr>
        <p:spPr>
          <a:xfrm>
            <a:off x="6667614" y="925412"/>
            <a:ext cx="2106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/>
              <a:t>All the scripts have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832D3A-2C72-D3E1-809D-2680CE5962BF}"/>
              </a:ext>
            </a:extLst>
          </p:cNvPr>
          <p:cNvSpPr txBox="1"/>
          <p:nvPr/>
        </p:nvSpPr>
        <p:spPr>
          <a:xfrm>
            <a:off x="6677882" y="1381121"/>
            <a:ext cx="5493812" cy="44935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GB" dirty="0"/>
              <a:t>A header delimited by </a:t>
            </a:r>
            <a:r>
              <a:rPr lang="en-GB" dirty="0">
                <a:solidFill>
                  <a:srgbClr val="0070C0"/>
                </a:solidFill>
              </a:rPr>
              <a:t>#</a:t>
            </a:r>
            <a:r>
              <a:rPr lang="en-GB" dirty="0"/>
              <a:t> with </a:t>
            </a:r>
          </a:p>
          <a:p>
            <a:pPr marL="285750" indent="-285750">
              <a:buFont typeface="Wingdings" pitchFamily="2" charset="2"/>
              <a:buChar char="Ø"/>
            </a:pPr>
            <a:endParaRPr lang="en-GB" sz="16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LU" dirty="0"/>
              <a:t>[Some code to output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LU" dirty="0"/>
              <a:t>the name of the script,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LU" dirty="0"/>
              <a:t>its version and date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LU" dirty="0"/>
              <a:t>its author ]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LU" dirty="0"/>
              <a:t>[A line to source the </a:t>
            </a:r>
            <a:r>
              <a:rPr lang="en-LU" i="1" dirty="0"/>
              <a:t>.bashrc</a:t>
            </a:r>
            <a:r>
              <a:rPr lang="en-LU" dirty="0"/>
              <a:t>]</a:t>
            </a:r>
          </a:p>
          <a:p>
            <a:pPr marL="285750" indent="-285750">
              <a:buFont typeface="Wingdings" pitchFamily="2" charset="2"/>
              <a:buChar char="Ø"/>
            </a:pPr>
            <a:endParaRPr lang="en-LU" dirty="0"/>
          </a:p>
          <a:p>
            <a:pPr marL="285750" indent="-285750">
              <a:buFont typeface="Wingdings" pitchFamily="2" charset="2"/>
              <a:buChar char="Ø"/>
            </a:pPr>
            <a:r>
              <a:rPr lang="en-LU" dirty="0"/>
              <a:t>The capture of the parameters provided to the script</a:t>
            </a:r>
          </a:p>
          <a:p>
            <a:pPr marL="285750" indent="-285750">
              <a:buFont typeface="Wingdings" pitchFamily="2" charset="2"/>
              <a:buChar char="Ø"/>
            </a:pPr>
            <a:endParaRPr lang="en-LU" dirty="0"/>
          </a:p>
          <a:p>
            <a:pPr marL="285750" indent="-285750">
              <a:buFont typeface="Wingdings" pitchFamily="2" charset="2"/>
              <a:buChar char="Ø"/>
            </a:pPr>
            <a:r>
              <a:rPr lang="en-LU" dirty="0"/>
              <a:t>[Some tests on the parameters]</a:t>
            </a:r>
          </a:p>
          <a:p>
            <a:pPr marL="285750" indent="-285750">
              <a:buFont typeface="Wingdings" pitchFamily="2" charset="2"/>
              <a:buChar char="Ø"/>
            </a:pPr>
            <a:endParaRPr lang="en-LU" dirty="0"/>
          </a:p>
          <a:p>
            <a:pPr marL="285750" indent="-285750">
              <a:buFont typeface="Wingdings" pitchFamily="2" charset="2"/>
              <a:buChar char="Ø"/>
            </a:pPr>
            <a:r>
              <a:rPr lang="en-LU" dirty="0"/>
              <a:t>[Some hard coded lines, </a:t>
            </a:r>
            <a:r>
              <a:rPr lang="en-LU" dirty="0">
                <a:solidFill>
                  <a:srgbClr val="0070C0"/>
                </a:solidFill>
              </a:rPr>
              <a:t>between vvvv--- and ^^^^---</a:t>
            </a:r>
            <a:r>
              <a:rPr lang="en-LU" dirty="0"/>
              <a:t>]</a:t>
            </a:r>
          </a:p>
          <a:p>
            <a:pPr marL="285750" indent="-285750">
              <a:buFont typeface="Wingdings" pitchFamily="2" charset="2"/>
              <a:buChar char="Ø"/>
            </a:pPr>
            <a:endParaRPr lang="en-LU" dirty="0"/>
          </a:p>
          <a:p>
            <a:pPr marL="285750" indent="-285750">
              <a:buFont typeface="Wingdings" pitchFamily="2" charset="2"/>
              <a:buChar char="Ø"/>
            </a:pPr>
            <a:r>
              <a:rPr lang="en-LU" dirty="0"/>
              <a:t>[Some functions, </a:t>
            </a:r>
            <a:r>
              <a:rPr lang="en-LU" dirty="0">
                <a:solidFill>
                  <a:srgbClr val="0070C0"/>
                </a:solidFill>
              </a:rPr>
              <a:t>between {} </a:t>
            </a:r>
            <a:r>
              <a:rPr lang="en-LU" dirty="0"/>
              <a:t>]</a:t>
            </a:r>
          </a:p>
          <a:p>
            <a:pPr marL="285750" indent="-285750">
              <a:buFont typeface="Wingdings" pitchFamily="2" charset="2"/>
              <a:buChar char="Ø"/>
            </a:pPr>
            <a:endParaRPr lang="en-LU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B6FA572-1C82-4E1F-20EB-671DFFDD6219}"/>
              </a:ext>
            </a:extLst>
          </p:cNvPr>
          <p:cNvGrpSpPr/>
          <p:nvPr/>
        </p:nvGrpSpPr>
        <p:grpSpPr>
          <a:xfrm>
            <a:off x="369807" y="2213019"/>
            <a:ext cx="6328270" cy="878937"/>
            <a:chOff x="369807" y="2213019"/>
            <a:chExt cx="6328270" cy="878937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616EDAF-E1AE-AA97-AF04-6AC19A17AE3D}"/>
                </a:ext>
              </a:extLst>
            </p:cNvPr>
            <p:cNvSpPr/>
            <p:nvPr/>
          </p:nvSpPr>
          <p:spPr>
            <a:xfrm>
              <a:off x="369807" y="2649157"/>
              <a:ext cx="1766174" cy="442799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1EDB62D6-0F8D-9004-84DB-2EB0B33113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06656" y="2360384"/>
              <a:ext cx="3091421" cy="98816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87DC287-9E5D-FD05-3070-A6B066643293}"/>
                </a:ext>
              </a:extLst>
            </p:cNvPr>
            <p:cNvSpPr/>
            <p:nvPr/>
          </p:nvSpPr>
          <p:spPr>
            <a:xfrm>
              <a:off x="369807" y="2213019"/>
              <a:ext cx="3091421" cy="436138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AF6345F-D5EF-A184-B417-5206E02A6AC9}"/>
              </a:ext>
            </a:extLst>
          </p:cNvPr>
          <p:cNvGrpSpPr/>
          <p:nvPr/>
        </p:nvGrpSpPr>
        <p:grpSpPr>
          <a:xfrm>
            <a:off x="349612" y="3135940"/>
            <a:ext cx="6328270" cy="295199"/>
            <a:chOff x="349612" y="3135940"/>
            <a:chExt cx="6328270" cy="295199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338D3A1-2982-4C23-C147-79E0B8CE52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36031" y="3135940"/>
              <a:ext cx="4141851" cy="231432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73EEC7E-8592-2357-4C62-17319E5FA6DB}"/>
                </a:ext>
              </a:extLst>
            </p:cNvPr>
            <p:cNvSpPr/>
            <p:nvPr/>
          </p:nvSpPr>
          <p:spPr>
            <a:xfrm>
              <a:off x="349612" y="3263888"/>
              <a:ext cx="957694" cy="167251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734749B-2497-C25B-1F90-5CCC9C3362BB}"/>
              </a:ext>
            </a:extLst>
          </p:cNvPr>
          <p:cNvGrpSpPr/>
          <p:nvPr/>
        </p:nvGrpSpPr>
        <p:grpSpPr>
          <a:xfrm>
            <a:off x="323017" y="3698021"/>
            <a:ext cx="6410160" cy="565122"/>
            <a:chOff x="323017" y="3698021"/>
            <a:chExt cx="6410160" cy="565122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EBF47565-2A46-7FCE-A61F-BB22C37F48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67649" y="3746568"/>
              <a:ext cx="3665528" cy="188555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E4A115F-B08B-136E-5D10-A3C21B9E2E59}"/>
                </a:ext>
              </a:extLst>
            </p:cNvPr>
            <p:cNvSpPr/>
            <p:nvPr/>
          </p:nvSpPr>
          <p:spPr>
            <a:xfrm>
              <a:off x="323017" y="3698021"/>
              <a:ext cx="827127" cy="565122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1B1EB3B-4449-9E94-8B87-31A77F9997FC}"/>
              </a:ext>
            </a:extLst>
          </p:cNvPr>
          <p:cNvGrpSpPr/>
          <p:nvPr/>
        </p:nvGrpSpPr>
        <p:grpSpPr>
          <a:xfrm>
            <a:off x="323017" y="5307312"/>
            <a:ext cx="6384899" cy="167251"/>
            <a:chOff x="323017" y="5307312"/>
            <a:chExt cx="6384899" cy="167251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66AAC4-B560-CBC6-3606-D5A0817650AA}"/>
                </a:ext>
              </a:extLst>
            </p:cNvPr>
            <p:cNvSpPr/>
            <p:nvPr/>
          </p:nvSpPr>
          <p:spPr>
            <a:xfrm>
              <a:off x="323017" y="5307312"/>
              <a:ext cx="930356" cy="167251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2AB376BB-852F-B5F7-4744-D996B8130A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912" y="5389761"/>
              <a:ext cx="5040004" cy="1176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1068B1-C329-4AB9-7689-B9936DB91EE5}"/>
              </a:ext>
            </a:extLst>
          </p:cNvPr>
          <p:cNvGrpSpPr/>
          <p:nvPr/>
        </p:nvGrpSpPr>
        <p:grpSpPr>
          <a:xfrm>
            <a:off x="306619" y="4602935"/>
            <a:ext cx="6413831" cy="436138"/>
            <a:chOff x="306619" y="4602935"/>
            <a:chExt cx="6413831" cy="436138"/>
          </a:xfrm>
        </p:grpSpPr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CFCAD2-6D1E-E5B9-A4B4-B136B4EDB5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57863" y="4775108"/>
              <a:ext cx="962587" cy="0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9733369-1B97-146B-E87E-989A97C74132}"/>
                </a:ext>
              </a:extLst>
            </p:cNvPr>
            <p:cNvSpPr/>
            <p:nvPr/>
          </p:nvSpPr>
          <p:spPr>
            <a:xfrm>
              <a:off x="306619" y="4602935"/>
              <a:ext cx="5040004" cy="436138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DB6B164-AAF9-AAE9-67CD-45378D6F2A5B}"/>
              </a:ext>
            </a:extLst>
          </p:cNvPr>
          <p:cNvGrpSpPr/>
          <p:nvPr/>
        </p:nvGrpSpPr>
        <p:grpSpPr>
          <a:xfrm>
            <a:off x="323017" y="4263139"/>
            <a:ext cx="6449820" cy="256041"/>
            <a:chOff x="323017" y="4263139"/>
            <a:chExt cx="6449820" cy="25604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810485D-B201-8A69-C72A-3F5736B6525F}"/>
                </a:ext>
              </a:extLst>
            </p:cNvPr>
            <p:cNvSpPr/>
            <p:nvPr/>
          </p:nvSpPr>
          <p:spPr>
            <a:xfrm>
              <a:off x="323017" y="4351929"/>
              <a:ext cx="827127" cy="167251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A461D709-98F2-FFB7-DE06-EBC720C0AF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64994" y="4263139"/>
              <a:ext cx="1107843" cy="88790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8761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AECEB67-F5B7-DDD7-3977-3378007FDF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619"/>
          <a:stretch/>
        </p:blipFill>
        <p:spPr>
          <a:xfrm>
            <a:off x="75069" y="1227300"/>
            <a:ext cx="5936625" cy="3962649"/>
          </a:xfrm>
          <a:prstGeom prst="rect">
            <a:avLst/>
          </a:prstGeom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Scripts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9131C7-8815-D3EC-AD72-B1881A397623}"/>
              </a:ext>
            </a:extLst>
          </p:cNvPr>
          <p:cNvSpPr txBox="1"/>
          <p:nvPr/>
        </p:nvSpPr>
        <p:spPr>
          <a:xfrm>
            <a:off x="6667614" y="925412"/>
            <a:ext cx="2106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/>
              <a:t>All the scripts have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832D3A-2C72-D3E1-809D-2680CE5962BF}"/>
              </a:ext>
            </a:extLst>
          </p:cNvPr>
          <p:cNvSpPr txBox="1"/>
          <p:nvPr/>
        </p:nvSpPr>
        <p:spPr>
          <a:xfrm>
            <a:off x="6607613" y="1638664"/>
            <a:ext cx="570983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GB" dirty="0"/>
              <a:t>[T</a:t>
            </a:r>
            <a:r>
              <a:rPr lang="en-LU" dirty="0"/>
              <a:t>he lecture of the parameters from the parameter file, </a:t>
            </a:r>
            <a:br>
              <a:rPr lang="en-LU" dirty="0"/>
            </a:br>
            <a:r>
              <a:rPr lang="en-LU" dirty="0"/>
              <a:t>see e.g. </a:t>
            </a:r>
            <a:r>
              <a:rPr lang="en-GB" dirty="0">
                <a:solidFill>
                  <a:srgbClr val="0070C0"/>
                </a:solidFill>
              </a:rPr>
              <a:t>___V20231026_LaunchMTparam.txt</a:t>
            </a:r>
            <a:r>
              <a:rPr lang="en-LU" dirty="0"/>
              <a:t>]</a:t>
            </a:r>
          </a:p>
          <a:p>
            <a:pPr marL="285750" indent="-285750">
              <a:buFont typeface="Wingdings" pitchFamily="2" charset="2"/>
              <a:buChar char="Ø"/>
            </a:pPr>
            <a:endParaRPr lang="en-LU" dirty="0"/>
          </a:p>
          <a:p>
            <a:pPr marL="285750" indent="-285750">
              <a:buFont typeface="Wingdings" pitchFamily="2" charset="2"/>
              <a:buChar char="Ø"/>
            </a:pPr>
            <a:r>
              <a:rPr lang="en-LU" dirty="0"/>
              <a:t>[Sourcing the </a:t>
            </a:r>
            <a:r>
              <a:rPr lang="en-LU" b="1" i="1" dirty="0"/>
              <a:t>FUNCTION_FOR_MT.sh </a:t>
            </a:r>
            <a:r>
              <a:rPr lang="en-LU" dirty="0"/>
              <a:t>script, </a:t>
            </a:r>
            <a:br>
              <a:rPr lang="en-LU" dirty="0"/>
            </a:br>
            <a:r>
              <a:rPr lang="en-LU" dirty="0"/>
              <a:t> i.e. a sort of library with functions]</a:t>
            </a:r>
          </a:p>
          <a:p>
            <a:pPr marL="285750" indent="-285750">
              <a:buFont typeface="Wingdings" pitchFamily="2" charset="2"/>
              <a:buChar char="Ø"/>
            </a:pPr>
            <a:endParaRPr lang="en-LU" dirty="0"/>
          </a:p>
          <a:p>
            <a:pPr marL="285750" indent="-285750">
              <a:buFont typeface="Wingdings" pitchFamily="2" charset="2"/>
              <a:buChar char="Ø"/>
            </a:pPr>
            <a:r>
              <a:rPr lang="en-LU" dirty="0"/>
              <a:t>[checking the OS]</a:t>
            </a:r>
          </a:p>
          <a:p>
            <a:pPr marL="285750" indent="-285750">
              <a:buFont typeface="Wingdings" pitchFamily="2" charset="2"/>
              <a:buChar char="Ø"/>
            </a:pPr>
            <a:endParaRPr lang="en-LU" dirty="0"/>
          </a:p>
          <a:p>
            <a:pPr marL="285750" indent="-285750">
              <a:buFont typeface="Wingdings" pitchFamily="2" charset="2"/>
              <a:buChar char="Ø"/>
            </a:pPr>
            <a:r>
              <a:rPr lang="en-LU" dirty="0"/>
              <a:t>The code (as commented as possible)</a:t>
            </a:r>
          </a:p>
          <a:p>
            <a:pPr marL="285750" indent="-285750">
              <a:buFont typeface="Wingdings" pitchFamily="2" charset="2"/>
              <a:buChar char="Ø"/>
            </a:pPr>
            <a:endParaRPr lang="en-LU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F116209-5560-312D-986C-E3D248DDC047}"/>
              </a:ext>
            </a:extLst>
          </p:cNvPr>
          <p:cNvGrpSpPr/>
          <p:nvPr/>
        </p:nvGrpSpPr>
        <p:grpSpPr>
          <a:xfrm>
            <a:off x="445697" y="2836353"/>
            <a:ext cx="6161916" cy="619246"/>
            <a:chOff x="1299768" y="5707177"/>
            <a:chExt cx="6161916" cy="619246"/>
          </a:xfrm>
        </p:grpSpPr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CFCAD2-6D1E-E5B9-A4B4-B136B4EDB50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57778" y="6023658"/>
              <a:ext cx="4503906" cy="302765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94444D3-F7E9-4DD1-CDC8-94B7FBA3CD6A}"/>
                </a:ext>
              </a:extLst>
            </p:cNvPr>
            <p:cNvSpPr/>
            <p:nvPr/>
          </p:nvSpPr>
          <p:spPr>
            <a:xfrm>
              <a:off x="1299768" y="5707177"/>
              <a:ext cx="1567929" cy="461324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E591D9-3464-37B4-F2BE-A6A860CED147}"/>
              </a:ext>
            </a:extLst>
          </p:cNvPr>
          <p:cNvGrpSpPr/>
          <p:nvPr/>
        </p:nvGrpSpPr>
        <p:grpSpPr>
          <a:xfrm>
            <a:off x="444182" y="2576404"/>
            <a:ext cx="6223432" cy="188457"/>
            <a:chOff x="444182" y="1858802"/>
            <a:chExt cx="6223432" cy="188457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7CB55E52-6756-73F8-E42C-DF49DE1E42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3293" y="1950039"/>
              <a:ext cx="4554321" cy="15674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3DE2031-EA68-884B-D6A3-5EC9184E51B2}"/>
                </a:ext>
              </a:extLst>
            </p:cNvPr>
            <p:cNvSpPr/>
            <p:nvPr/>
          </p:nvSpPr>
          <p:spPr>
            <a:xfrm>
              <a:off x="444182" y="1858802"/>
              <a:ext cx="1163273" cy="188457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</p:grp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4F74E0D-5999-EE32-4025-9C1CD0FD3D0D}"/>
              </a:ext>
            </a:extLst>
          </p:cNvPr>
          <p:cNvCxnSpPr>
            <a:cxnSpLocks/>
          </p:cNvCxnSpPr>
          <p:nvPr/>
        </p:nvCxnSpPr>
        <p:spPr>
          <a:xfrm flipH="1">
            <a:off x="5584388" y="4023857"/>
            <a:ext cx="1023225" cy="260855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F20A6E6-A5BE-5F9B-CC21-D71A5156394D}"/>
              </a:ext>
            </a:extLst>
          </p:cNvPr>
          <p:cNvGrpSpPr/>
          <p:nvPr/>
        </p:nvGrpSpPr>
        <p:grpSpPr>
          <a:xfrm>
            <a:off x="444183" y="1239529"/>
            <a:ext cx="6073349" cy="1084192"/>
            <a:chOff x="364214" y="2323721"/>
            <a:chExt cx="6073349" cy="1084192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F0C1F91-6C68-BFAD-8991-1D106396C2E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42218" y="2792845"/>
              <a:ext cx="4095345" cy="129875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2F1036A-2223-A125-38E4-1AD545B3197D}"/>
                </a:ext>
              </a:extLst>
            </p:cNvPr>
            <p:cNvSpPr/>
            <p:nvPr/>
          </p:nvSpPr>
          <p:spPr>
            <a:xfrm>
              <a:off x="364214" y="2323721"/>
              <a:ext cx="1822362" cy="1084192"/>
            </a:xfrm>
            <a:prstGeom prst="rect">
              <a:avLst/>
            </a:prstGeom>
            <a:solidFill>
              <a:srgbClr val="FFC000">
                <a:alpha val="2625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</p:grpSp>
    </p:spTree>
    <p:extLst>
      <p:ext uri="{BB962C8B-B14F-4D97-AF65-F5344CB8AC3E}">
        <p14:creationId xmlns:p14="http://schemas.microsoft.com/office/powerpoint/2010/main" val="353499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566D32-5903-833B-0F98-1A40B83F295F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693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 dirty="0" err="1">
                <a:solidFill>
                  <a:schemeClr val="bg1"/>
                </a:solidFill>
                <a:effectLst/>
                <a:latin typeface="Helvetica" pitchFamily="2" charset="0"/>
              </a:rPr>
              <a:t>MasTer</a:t>
            </a:r>
            <a:r>
              <a:rPr lang="en-GB" sz="2800" b="1" i="0" u="none" strike="noStrike" dirty="0">
                <a:solidFill>
                  <a:schemeClr val="bg1"/>
                </a:solidFill>
                <a:effectLst/>
                <a:latin typeface="Helvetica" pitchFamily="2" charset="0"/>
              </a:rPr>
              <a:t> Toolbox</a:t>
            </a:r>
            <a:endParaRPr lang="en-GB" sz="2800" b="1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8E34EC-49F4-5F97-AFB4-A4F68BC913F8}"/>
              </a:ext>
            </a:extLst>
          </p:cNvPr>
          <p:cNvSpPr txBox="1"/>
          <p:nvPr/>
        </p:nvSpPr>
        <p:spPr>
          <a:xfrm>
            <a:off x="1658023" y="5488294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/>
              <a:t>G. Celli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6609BAE-E59C-FF98-B2C0-174BDDD4C447}"/>
              </a:ext>
            </a:extLst>
          </p:cNvPr>
          <p:cNvSpPr txBox="1"/>
          <p:nvPr/>
        </p:nvSpPr>
        <p:spPr>
          <a:xfrm>
            <a:off x="3096482" y="5471374"/>
            <a:ext cx="11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/>
              <a:t>D. Derauw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A3D0FB3-E7A2-E6B7-F060-23DEF5D72DFE}"/>
              </a:ext>
            </a:extLst>
          </p:cNvPr>
          <p:cNvSpPr txBox="1"/>
          <p:nvPr/>
        </p:nvSpPr>
        <p:spPr>
          <a:xfrm>
            <a:off x="6534417" y="5417565"/>
            <a:ext cx="1360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/>
              <a:t>S. Samsonov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9E1ECCF-7ECE-65C9-9AEA-48B0C284F0CC}"/>
              </a:ext>
            </a:extLst>
          </p:cNvPr>
          <p:cNvSpPr txBox="1"/>
          <p:nvPr/>
        </p:nvSpPr>
        <p:spPr>
          <a:xfrm>
            <a:off x="9377491" y="5467752"/>
            <a:ext cx="1360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/>
              <a:t>M. Jaspard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5D6CE02-99AD-868F-B278-834D791A88DA}"/>
              </a:ext>
            </a:extLst>
          </p:cNvPr>
          <p:cNvSpPr txBox="1"/>
          <p:nvPr/>
        </p:nvSpPr>
        <p:spPr>
          <a:xfrm>
            <a:off x="4600006" y="6019938"/>
            <a:ext cx="2707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/>
              <a:t>N. d’Oreye &amp; D. Smittarello</a:t>
            </a:r>
          </a:p>
        </p:txBody>
      </p:sp>
      <p:sp>
        <p:nvSpPr>
          <p:cNvPr id="51" name="Left Brace 50">
            <a:extLst>
              <a:ext uri="{FF2B5EF4-FFF2-40B4-BE49-F238E27FC236}">
                <a16:creationId xmlns:a16="http://schemas.microsoft.com/office/drawing/2014/main" id="{BAD985DE-1B85-051C-EC93-6A8C2464F865}"/>
              </a:ext>
            </a:extLst>
          </p:cNvPr>
          <p:cNvSpPr/>
          <p:nvPr/>
        </p:nvSpPr>
        <p:spPr>
          <a:xfrm rot="16200000">
            <a:off x="1961484" y="4923420"/>
            <a:ext cx="209955" cy="993052"/>
          </a:xfrm>
          <a:prstGeom prst="leftBrace">
            <a:avLst/>
          </a:prstGeom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52" name="Left Brace 51">
            <a:extLst>
              <a:ext uri="{FF2B5EF4-FFF2-40B4-BE49-F238E27FC236}">
                <a16:creationId xmlns:a16="http://schemas.microsoft.com/office/drawing/2014/main" id="{0BA6B904-128A-7C76-B263-C19ED4702F1E}"/>
              </a:ext>
            </a:extLst>
          </p:cNvPr>
          <p:cNvSpPr/>
          <p:nvPr/>
        </p:nvSpPr>
        <p:spPr>
          <a:xfrm rot="16200000">
            <a:off x="3698178" y="4315579"/>
            <a:ext cx="216471" cy="2165286"/>
          </a:xfrm>
          <a:prstGeom prst="leftBrace">
            <a:avLst/>
          </a:prstGeom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53" name="Left Brace 52">
            <a:extLst>
              <a:ext uri="{FF2B5EF4-FFF2-40B4-BE49-F238E27FC236}">
                <a16:creationId xmlns:a16="http://schemas.microsoft.com/office/drawing/2014/main" id="{2A3C29D8-3200-1B26-BC65-E648730FF5E2}"/>
              </a:ext>
            </a:extLst>
          </p:cNvPr>
          <p:cNvSpPr/>
          <p:nvPr/>
        </p:nvSpPr>
        <p:spPr>
          <a:xfrm rot="16200000">
            <a:off x="6994287" y="4276594"/>
            <a:ext cx="216471" cy="2165286"/>
          </a:xfrm>
          <a:prstGeom prst="leftBrace">
            <a:avLst/>
          </a:prstGeom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54" name="Left Brace 53">
            <a:extLst>
              <a:ext uri="{FF2B5EF4-FFF2-40B4-BE49-F238E27FC236}">
                <a16:creationId xmlns:a16="http://schemas.microsoft.com/office/drawing/2014/main" id="{AA503F9D-85BD-7B19-A043-8D88D28CF03F}"/>
              </a:ext>
            </a:extLst>
          </p:cNvPr>
          <p:cNvSpPr/>
          <p:nvPr/>
        </p:nvSpPr>
        <p:spPr>
          <a:xfrm rot="16200000">
            <a:off x="9920847" y="4308807"/>
            <a:ext cx="216471" cy="2165286"/>
          </a:xfrm>
          <a:prstGeom prst="leftBrace">
            <a:avLst/>
          </a:prstGeom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sp>
        <p:nvSpPr>
          <p:cNvPr id="55" name="Left Brace 54">
            <a:extLst>
              <a:ext uri="{FF2B5EF4-FFF2-40B4-BE49-F238E27FC236}">
                <a16:creationId xmlns:a16="http://schemas.microsoft.com/office/drawing/2014/main" id="{6711A9FE-C2D6-C43F-08F9-47BA0A9D06C8}"/>
              </a:ext>
            </a:extLst>
          </p:cNvPr>
          <p:cNvSpPr/>
          <p:nvPr/>
        </p:nvSpPr>
        <p:spPr>
          <a:xfrm rot="16200000">
            <a:off x="6294486" y="999647"/>
            <a:ext cx="176080" cy="9850957"/>
          </a:xfrm>
          <a:prstGeom prst="leftBrace">
            <a:avLst/>
          </a:prstGeom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LU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192AA34-20B6-9D4D-4A08-3CD92A81E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2244" y="1212610"/>
            <a:ext cx="1332753" cy="1332753"/>
          </a:xfrm>
          <a:prstGeom prst="rect">
            <a:avLst/>
          </a:prstGeom>
        </p:spPr>
      </p:pic>
      <p:sp>
        <p:nvSpPr>
          <p:cNvPr id="21" name="Right Arrow 20">
            <a:extLst>
              <a:ext uri="{FF2B5EF4-FFF2-40B4-BE49-F238E27FC236}">
                <a16:creationId xmlns:a16="http://schemas.microsoft.com/office/drawing/2014/main" id="{02366F6A-B816-1A51-5939-C29C277F6CDC}"/>
              </a:ext>
            </a:extLst>
          </p:cNvPr>
          <p:cNvSpPr/>
          <p:nvPr/>
        </p:nvSpPr>
        <p:spPr>
          <a:xfrm rot="17338157">
            <a:off x="4615687" y="3124229"/>
            <a:ext cx="1237995" cy="20034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82A0B90-C969-18B1-9D85-CD0658F0909B}"/>
              </a:ext>
            </a:extLst>
          </p:cNvPr>
          <p:cNvSpPr txBox="1"/>
          <p:nvPr/>
        </p:nvSpPr>
        <p:spPr>
          <a:xfrm>
            <a:off x="5252446" y="3498885"/>
            <a:ext cx="518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sz="1200"/>
              <a:t>Defo.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0AA48CE-F247-AB2C-E918-76CAB8086977}"/>
              </a:ext>
            </a:extLst>
          </p:cNvPr>
          <p:cNvSpPr txBox="1"/>
          <p:nvPr/>
        </p:nvSpPr>
        <p:spPr>
          <a:xfrm rot="17422703">
            <a:off x="4800911" y="3054222"/>
            <a:ext cx="5870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sz="1200"/>
              <a:t>Ampli.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1A16526-72C4-8514-03E8-61946311956F}"/>
              </a:ext>
            </a:extLst>
          </p:cNvPr>
          <p:cNvGrpSpPr/>
          <p:nvPr/>
        </p:nvGrpSpPr>
        <p:grpSpPr>
          <a:xfrm>
            <a:off x="6904370" y="2085712"/>
            <a:ext cx="396303" cy="695741"/>
            <a:chOff x="7030300" y="2074221"/>
            <a:chExt cx="396303" cy="695741"/>
          </a:xfrm>
        </p:grpSpPr>
        <p:sp>
          <p:nvSpPr>
            <p:cNvPr id="56" name="Bent Up Arrow 55">
              <a:extLst>
                <a:ext uri="{FF2B5EF4-FFF2-40B4-BE49-F238E27FC236}">
                  <a16:creationId xmlns:a16="http://schemas.microsoft.com/office/drawing/2014/main" id="{1C77D4A3-A2E3-26EF-71AF-CCE6FC6578BF}"/>
                </a:ext>
              </a:extLst>
            </p:cNvPr>
            <p:cNvSpPr/>
            <p:nvPr/>
          </p:nvSpPr>
          <p:spPr>
            <a:xfrm rot="10800000" flipH="1">
              <a:off x="7030300" y="2118709"/>
              <a:ext cx="396303" cy="651253"/>
            </a:xfrm>
            <a:prstGeom prst="bent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0B5BD943-3F4D-C231-94AC-E46A8FD67931}"/>
                </a:ext>
              </a:extLst>
            </p:cNvPr>
            <p:cNvSpPr/>
            <p:nvPr/>
          </p:nvSpPr>
          <p:spPr>
            <a:xfrm>
              <a:off x="7225325" y="2484903"/>
              <a:ext cx="201278" cy="728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BA0D006-EAA6-8CBA-5E75-E86669E3AC37}"/>
                </a:ext>
              </a:extLst>
            </p:cNvPr>
            <p:cNvSpPr/>
            <p:nvPr/>
          </p:nvSpPr>
          <p:spPr>
            <a:xfrm>
              <a:off x="7225325" y="2292419"/>
              <a:ext cx="201278" cy="728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2B03F99-3D58-4818-F931-AC1C07873334}"/>
                </a:ext>
              </a:extLst>
            </p:cNvPr>
            <p:cNvSpPr/>
            <p:nvPr/>
          </p:nvSpPr>
          <p:spPr>
            <a:xfrm rot="5400000">
              <a:off x="7083373" y="2138456"/>
              <a:ext cx="201278" cy="728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FE1D566-67EE-626E-C723-34E55854C5B1}"/>
              </a:ext>
            </a:extLst>
          </p:cNvPr>
          <p:cNvGrpSpPr/>
          <p:nvPr/>
        </p:nvGrpSpPr>
        <p:grpSpPr>
          <a:xfrm>
            <a:off x="1570744" y="1184791"/>
            <a:ext cx="9704448" cy="3968195"/>
            <a:chOff x="1570744" y="1184791"/>
            <a:chExt cx="9704448" cy="396819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BA6A872-EC9D-189F-BBD0-1A2EAD2C51A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70744" y="1184791"/>
              <a:ext cx="9702844" cy="3968195"/>
              <a:chOff x="391743" y="625202"/>
              <a:chExt cx="12082848" cy="494155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10E6675-7615-7CF9-3FDB-C6AAFD5CF414}"/>
                  </a:ext>
                </a:extLst>
              </p:cNvPr>
              <p:cNvSpPr/>
              <p:nvPr/>
            </p:nvSpPr>
            <p:spPr>
              <a:xfrm>
                <a:off x="1723234" y="1193750"/>
                <a:ext cx="2643480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C00000"/>
                    </a:solidFill>
                  </a:rPr>
                  <a:t>Interferometric processing</a:t>
                </a:r>
              </a:p>
              <a:p>
                <a:pPr algn="ctr"/>
                <a:r>
                  <a:rPr lang="en-US" sz="1200" dirty="0">
                    <a:solidFill>
                      <a:srgbClr val="C00000"/>
                    </a:solidFill>
                  </a:rPr>
                  <a:t>(</a:t>
                </a:r>
                <a:r>
                  <a:rPr lang="en-US" sz="1200" dirty="0" err="1">
                    <a:solidFill>
                      <a:srgbClr val="C00000"/>
                    </a:solidFill>
                  </a:rPr>
                  <a:t>AMSTer</a:t>
                </a:r>
                <a:r>
                  <a:rPr lang="en-US" sz="1200" dirty="0">
                    <a:solidFill>
                      <a:srgbClr val="C00000"/>
                    </a:solidFill>
                  </a:rPr>
                  <a:t> Engine)</a:t>
                </a:r>
              </a:p>
            </p:txBody>
          </p:sp>
          <p:sp>
            <p:nvSpPr>
              <p:cNvPr id="8" name="Right Arrow 7">
                <a:extLst>
                  <a:ext uri="{FF2B5EF4-FFF2-40B4-BE49-F238E27FC236}">
                    <a16:creationId xmlns:a16="http://schemas.microsoft.com/office/drawing/2014/main" id="{AA95CA0A-F786-7351-ADBF-848E5D3C5D8B}"/>
                  </a:ext>
                </a:extLst>
              </p:cNvPr>
              <p:cNvSpPr/>
              <p:nvPr/>
            </p:nvSpPr>
            <p:spPr>
              <a:xfrm>
                <a:off x="4621368" y="3776521"/>
                <a:ext cx="1362769" cy="228931"/>
              </a:xfrm>
              <a:prstGeom prst="rightArrow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Picture 6" descr="Download, symbol Free Icon of Justicon">
                <a:extLst>
                  <a:ext uri="{FF2B5EF4-FFF2-40B4-BE49-F238E27FC236}">
                    <a16:creationId xmlns:a16="http://schemas.microsoft.com/office/drawing/2014/main" id="{5E7D2E2A-F2A5-C628-DB44-CA4DD368193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4975" y="1162345"/>
                <a:ext cx="691135" cy="69113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ED96311-ED27-9F8A-AA3A-71654C0738F2}"/>
                  </a:ext>
                </a:extLst>
              </p:cNvPr>
              <p:cNvSpPr txBox="1"/>
              <p:nvPr/>
            </p:nvSpPr>
            <p:spPr>
              <a:xfrm>
                <a:off x="10192841" y="795252"/>
                <a:ext cx="1239242" cy="3449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>
                    <a:solidFill>
                      <a:srgbClr val="C00000"/>
                    </a:solidFill>
                  </a:rPr>
                  <a:t> Web Page(s)</a:t>
                </a:r>
                <a:endParaRPr lang="x-none" sz="1200">
                  <a:solidFill>
                    <a:srgbClr val="C00000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699AB2C-47E6-EBAD-CDA6-5E0ADA47AB85}"/>
                  </a:ext>
                </a:extLst>
              </p:cNvPr>
              <p:cNvSpPr txBox="1"/>
              <p:nvPr/>
            </p:nvSpPr>
            <p:spPr>
              <a:xfrm>
                <a:off x="391743" y="625202"/>
                <a:ext cx="109312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>
                    <a:solidFill>
                      <a:srgbClr val="C00000"/>
                    </a:solidFill>
                  </a:rPr>
                  <a:t>Sat. image </a:t>
                </a:r>
              </a:p>
              <a:p>
                <a:r>
                  <a:rPr lang="en-US" sz="1200">
                    <a:solidFill>
                      <a:srgbClr val="C00000"/>
                    </a:solidFill>
                  </a:rPr>
                  <a:t>Download</a:t>
                </a:r>
                <a:endParaRPr lang="en-LU" sz="1200">
                  <a:solidFill>
                    <a:srgbClr val="C00000"/>
                  </a:solidFill>
                </a:endParaRPr>
              </a:p>
            </p:txBody>
          </p:sp>
          <p:sp>
            <p:nvSpPr>
              <p:cNvPr id="26" name="Bent Up Arrow 25">
                <a:extLst>
                  <a:ext uri="{FF2B5EF4-FFF2-40B4-BE49-F238E27FC236}">
                    <a16:creationId xmlns:a16="http://schemas.microsoft.com/office/drawing/2014/main" id="{B9718FB7-DC88-E50F-2EE5-ED0AF6345611}"/>
                  </a:ext>
                </a:extLst>
              </p:cNvPr>
              <p:cNvSpPr/>
              <p:nvPr/>
            </p:nvSpPr>
            <p:spPr>
              <a:xfrm rot="5400000">
                <a:off x="908157" y="2008847"/>
                <a:ext cx="482545" cy="505805"/>
              </a:xfrm>
              <a:prstGeom prst="bent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U"/>
              </a:p>
            </p:txBody>
          </p: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1D5A8673-BF31-FC7A-864D-6001D5ABFE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00023" y="1827686"/>
                <a:ext cx="1006757" cy="1212135"/>
              </a:xfrm>
              <a:prstGeom prst="rect">
                <a:avLst/>
              </a:prstGeom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4AEA1D0A-E5A2-5498-8A6D-2EFA236735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29759" y="1813556"/>
                <a:ext cx="1251730" cy="1324824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D8440F3C-7C7A-7CBC-70FB-1EB30188F7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93733" y="3019261"/>
                <a:ext cx="1306288" cy="1324557"/>
              </a:xfrm>
              <a:prstGeom prst="rect">
                <a:avLst/>
              </a:prstGeom>
            </p:spPr>
          </p:pic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EA365F4D-1265-2EEC-9781-A71019E598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81704" y="3133182"/>
                <a:ext cx="1349196" cy="1396043"/>
              </a:xfrm>
              <a:prstGeom prst="rect">
                <a:avLst/>
              </a:prstGeom>
            </p:spPr>
          </p:pic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5B8B69F-C0AA-E516-7AC4-48C1058A4D66}"/>
                  </a:ext>
                </a:extLst>
              </p:cNvPr>
              <p:cNvSpPr/>
              <p:nvPr/>
            </p:nvSpPr>
            <p:spPr>
              <a:xfrm>
                <a:off x="5690902" y="2641993"/>
                <a:ext cx="3093290" cy="57490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>
                    <a:solidFill>
                      <a:srgbClr val="C00000"/>
                    </a:solidFill>
                  </a:rPr>
                  <a:t>Time Series processing</a:t>
                </a:r>
              </a:p>
              <a:p>
                <a:pPr algn="ctr"/>
                <a:r>
                  <a:rPr lang="en-US" sz="1200">
                    <a:solidFill>
                      <a:srgbClr val="C00000"/>
                    </a:solidFill>
                  </a:rPr>
                  <a:t>(MSBAS)</a:t>
                </a:r>
              </a:p>
            </p:txBody>
          </p:sp>
          <p:sp>
            <p:nvSpPr>
              <p:cNvPr id="32" name="Right Arrow 31">
                <a:extLst>
                  <a:ext uri="{FF2B5EF4-FFF2-40B4-BE49-F238E27FC236}">
                    <a16:creationId xmlns:a16="http://schemas.microsoft.com/office/drawing/2014/main" id="{80488365-56B9-95C2-859C-4C2B9B56CAC1}"/>
                  </a:ext>
                </a:extLst>
              </p:cNvPr>
              <p:cNvSpPr/>
              <p:nvPr/>
            </p:nvSpPr>
            <p:spPr>
              <a:xfrm>
                <a:off x="8612684" y="3817786"/>
                <a:ext cx="529619" cy="270515"/>
              </a:xfrm>
              <a:prstGeom prst="rightArrow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426AD94E-6DE0-FD47-4628-7202A45AAD8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t="34347"/>
              <a:stretch/>
            </p:blipFill>
            <p:spPr>
              <a:xfrm>
                <a:off x="9470400" y="2722969"/>
                <a:ext cx="3004191" cy="2826461"/>
              </a:xfrm>
              <a:prstGeom prst="rect">
                <a:avLst/>
              </a:prstGeom>
            </p:spPr>
          </p:pic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4964E89D-38AF-D8B2-0783-7C7685E85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96410" y="3210653"/>
                <a:ext cx="1236922" cy="1324824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0B704142-5B61-0625-E4D7-2A1E227740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683982" y="3607460"/>
                <a:ext cx="686857" cy="885381"/>
              </a:xfrm>
              <a:prstGeom prst="rect">
                <a:avLst/>
              </a:prstGeom>
            </p:spPr>
          </p:pic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95728036-F4E4-5148-E667-BEA69054603A}"/>
                  </a:ext>
                </a:extLst>
              </p:cNvPr>
              <p:cNvSpPr txBox="1"/>
              <p:nvPr/>
            </p:nvSpPr>
            <p:spPr>
              <a:xfrm>
                <a:off x="1757144" y="2677577"/>
                <a:ext cx="687093" cy="325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U" sz="1100"/>
                  <a:t>Ampli.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C1A053D7-1A31-0B44-3BEF-54F418191FA3}"/>
                  </a:ext>
                </a:extLst>
              </p:cNvPr>
              <p:cNvSpPr txBox="1"/>
              <p:nvPr/>
            </p:nvSpPr>
            <p:spPr>
              <a:xfrm>
                <a:off x="3246840" y="2798316"/>
                <a:ext cx="551352" cy="325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U" sz="1100"/>
                  <a:t>Coh.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71901E8-E0C9-F2C7-905E-C031B7805E18}"/>
                  </a:ext>
                </a:extLst>
              </p:cNvPr>
              <p:cNvSpPr txBox="1"/>
              <p:nvPr/>
            </p:nvSpPr>
            <p:spPr>
              <a:xfrm>
                <a:off x="1763995" y="4047034"/>
                <a:ext cx="671124" cy="325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U" sz="1100"/>
                  <a:t>Interf.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9F985FE-77E8-7FAD-496B-FA6A06680AD3}"/>
                  </a:ext>
                </a:extLst>
              </p:cNvPr>
              <p:cNvSpPr txBox="1"/>
              <p:nvPr/>
            </p:nvSpPr>
            <p:spPr>
              <a:xfrm>
                <a:off x="3318378" y="4223323"/>
                <a:ext cx="615230" cy="325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U" sz="1100"/>
                  <a:t>Defo.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D355739-D71A-B0D8-AACD-3CEC83B8D628}"/>
                  </a:ext>
                </a:extLst>
              </p:cNvPr>
              <p:cNvSpPr txBox="1"/>
              <p:nvPr/>
            </p:nvSpPr>
            <p:spPr>
              <a:xfrm>
                <a:off x="5967383" y="4153710"/>
                <a:ext cx="878728" cy="5365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U" sz="1100"/>
                  <a:t>Cumul. </a:t>
                </a:r>
                <a:br>
                  <a:rPr lang="en-LU" sz="1100"/>
                </a:br>
                <a:r>
                  <a:rPr lang="en-LU" sz="1100"/>
                  <a:t>       defo.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CB886EEA-D2C8-BE38-E914-D8417F7ABB29}"/>
                  </a:ext>
                </a:extLst>
              </p:cNvPr>
              <p:cNvSpPr txBox="1"/>
              <p:nvPr/>
            </p:nvSpPr>
            <p:spPr>
              <a:xfrm>
                <a:off x="7503965" y="3378776"/>
                <a:ext cx="1120268" cy="325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U" sz="1100"/>
                  <a:t>Mean Veloc.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E639D6C8-5B6C-7C7C-BC9C-9B211DC9FCB4}"/>
                  </a:ext>
                </a:extLst>
              </p:cNvPr>
              <p:cNvSpPr txBox="1"/>
              <p:nvPr/>
            </p:nvSpPr>
            <p:spPr>
              <a:xfrm>
                <a:off x="5914305" y="5240971"/>
                <a:ext cx="1036428" cy="325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U" sz="1100"/>
                  <a:t>Time series</a:t>
                </a:r>
              </a:p>
            </p:txBody>
          </p:sp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5324617E-CFA9-730A-58E8-7BAFE40CFF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50733" y="4549810"/>
                <a:ext cx="1604834" cy="1016942"/>
              </a:xfrm>
              <a:prstGeom prst="rect">
                <a:avLst/>
              </a:prstGeom>
            </p:spPr>
          </p:pic>
        </p:grp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A4660D25-6CF5-C6CD-C7BA-5DDB4200B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861144" y="1928972"/>
              <a:ext cx="2414048" cy="9391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71141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Scripts architecture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98BAEC-ECF1-C0A2-39FE-782E775163E5}"/>
              </a:ext>
            </a:extLst>
          </p:cNvPr>
          <p:cNvSpPr txBox="1"/>
          <p:nvPr/>
        </p:nvSpPr>
        <p:spPr>
          <a:xfrm>
            <a:off x="726194" y="1152572"/>
            <a:ext cx="10739611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LU" sz="1600" b="1" dirty="0"/>
              <a:t>Main scripts are in:</a:t>
            </a:r>
            <a:br>
              <a:rPr lang="en-LU" sz="1600" b="1" dirty="0"/>
            </a:br>
            <a:r>
              <a:rPr lang="en-GB" sz="1600" i="1" dirty="0">
                <a:solidFill>
                  <a:srgbClr val="00B050"/>
                </a:solidFill>
              </a:rPr>
              <a:t>	$HOME</a:t>
            </a:r>
            <a:r>
              <a:rPr lang="en-GB" sz="1600" dirty="0">
                <a:solidFill>
                  <a:srgbClr val="00B050"/>
                </a:solidFill>
              </a:rPr>
              <a:t>/SAR/</a:t>
            </a:r>
            <a:r>
              <a:rPr lang="en-GB" sz="1600" dirty="0" err="1">
                <a:solidFill>
                  <a:srgbClr val="00B050"/>
                </a:solidFill>
              </a:rPr>
              <a:t>AMSTer</a:t>
            </a:r>
            <a:r>
              <a:rPr lang="en-GB" sz="1600" dirty="0">
                <a:solidFill>
                  <a:srgbClr val="00B050"/>
                </a:solidFill>
              </a:rPr>
              <a:t>/SCRIPTS_MT</a:t>
            </a:r>
          </a:p>
          <a:p>
            <a:pPr>
              <a:spcAft>
                <a:spcPts val="600"/>
              </a:spcAft>
            </a:pPr>
            <a:r>
              <a:rPr lang="en-LU" sz="1600" b="1" dirty="0"/>
              <a:t>Some utilities are in:</a:t>
            </a:r>
            <a:br>
              <a:rPr lang="en-LU" sz="1600" b="1" dirty="0"/>
            </a:br>
            <a:r>
              <a:rPr lang="en-GB" sz="1600" i="1" dirty="0">
                <a:solidFill>
                  <a:srgbClr val="00B050"/>
                </a:solidFill>
              </a:rPr>
              <a:t>	$HOME</a:t>
            </a:r>
            <a:r>
              <a:rPr lang="en-GB" sz="1600" dirty="0">
                <a:solidFill>
                  <a:srgbClr val="00B050"/>
                </a:solidFill>
              </a:rPr>
              <a:t>/SAR/</a:t>
            </a:r>
            <a:r>
              <a:rPr lang="en-GB" sz="1600" dirty="0" err="1">
                <a:solidFill>
                  <a:srgbClr val="00B050"/>
                </a:solidFill>
              </a:rPr>
              <a:t>AMSTer</a:t>
            </a:r>
            <a:r>
              <a:rPr lang="en-GB" sz="1600" dirty="0">
                <a:solidFill>
                  <a:srgbClr val="00B050"/>
                </a:solidFill>
              </a:rPr>
              <a:t>/SCRIPTS_MT/ </a:t>
            </a:r>
            <a:r>
              <a:rPr lang="en-GB" sz="1600" dirty="0" err="1">
                <a:solidFill>
                  <a:srgbClr val="00B050"/>
                </a:solidFill>
              </a:rPr>
              <a:t>zz_Utilities_MT</a:t>
            </a:r>
            <a:endParaRPr lang="en-GB" sz="1600" dirty="0">
              <a:solidFill>
                <a:srgbClr val="00B050"/>
              </a:solidFill>
            </a:endParaRPr>
          </a:p>
          <a:p>
            <a:pPr>
              <a:spcAft>
                <a:spcPts val="600"/>
              </a:spcAft>
            </a:pPr>
            <a:r>
              <a:rPr lang="en-LU" sz="1600" b="1" dirty="0"/>
              <a:t>Some of less used utilities </a:t>
            </a:r>
            <a:r>
              <a:rPr lang="en-LU" sz="1600" dirty="0"/>
              <a:t>(mostly for “my” specific needs, though might be useful to other users) are in:</a:t>
            </a:r>
            <a:br>
              <a:rPr lang="en-LU" sz="1600" dirty="0"/>
            </a:br>
            <a:r>
              <a:rPr lang="en-GB" sz="1600" i="1" dirty="0">
                <a:solidFill>
                  <a:srgbClr val="00B050"/>
                </a:solidFill>
              </a:rPr>
              <a:t>	$HOME</a:t>
            </a:r>
            <a:r>
              <a:rPr lang="en-GB" sz="1600" dirty="0">
                <a:solidFill>
                  <a:srgbClr val="00B050"/>
                </a:solidFill>
              </a:rPr>
              <a:t>/SAR/</a:t>
            </a:r>
            <a:r>
              <a:rPr lang="en-GB" sz="1600" dirty="0" err="1">
                <a:solidFill>
                  <a:srgbClr val="00B050"/>
                </a:solidFill>
              </a:rPr>
              <a:t>AMSTer</a:t>
            </a:r>
            <a:r>
              <a:rPr lang="en-GB" sz="1600" dirty="0">
                <a:solidFill>
                  <a:srgbClr val="00B050"/>
                </a:solidFill>
              </a:rPr>
              <a:t>/SCRIPTS_MT/</a:t>
            </a:r>
            <a:r>
              <a:rPr lang="en-GB" sz="1600" dirty="0" err="1">
                <a:solidFill>
                  <a:srgbClr val="00B050"/>
                </a:solidFill>
              </a:rPr>
              <a:t>zz_Utilities_MT_Ndo</a:t>
            </a:r>
            <a:endParaRPr lang="en-GB" sz="1600" dirty="0">
              <a:solidFill>
                <a:srgbClr val="00B050"/>
              </a:solidFill>
            </a:endParaRPr>
          </a:p>
          <a:p>
            <a:endParaRPr lang="en-GB" sz="1600" dirty="0">
              <a:solidFill>
                <a:srgbClr val="00B050"/>
              </a:solidFill>
            </a:endParaRPr>
          </a:p>
          <a:p>
            <a:r>
              <a:rPr lang="en-LU" sz="1600" dirty="0"/>
              <a:t>Moreover,  </a:t>
            </a:r>
          </a:p>
          <a:p>
            <a:pPr>
              <a:spcAft>
                <a:spcPts val="600"/>
              </a:spcAft>
            </a:pPr>
            <a:r>
              <a:rPr lang="en-LU" sz="1600" b="1" dirty="0"/>
              <a:t>     cron scripts are in:</a:t>
            </a:r>
            <a:br>
              <a:rPr lang="en-LU" sz="1600" b="1" dirty="0"/>
            </a:br>
            <a:r>
              <a:rPr lang="en-GB" sz="1600" i="1" dirty="0">
                <a:solidFill>
                  <a:srgbClr val="00B050"/>
                </a:solidFill>
              </a:rPr>
              <a:t>	$HOME</a:t>
            </a:r>
            <a:r>
              <a:rPr lang="en-GB" sz="1600" dirty="0">
                <a:solidFill>
                  <a:srgbClr val="00B050"/>
                </a:solidFill>
              </a:rPr>
              <a:t>/SAR/</a:t>
            </a:r>
            <a:r>
              <a:rPr lang="en-GB" sz="1600" dirty="0" err="1">
                <a:solidFill>
                  <a:srgbClr val="00B050"/>
                </a:solidFill>
              </a:rPr>
              <a:t>AMSTer</a:t>
            </a:r>
            <a:r>
              <a:rPr lang="en-GB" sz="1600" dirty="0">
                <a:solidFill>
                  <a:srgbClr val="00B050"/>
                </a:solidFill>
              </a:rPr>
              <a:t>/SCRIPTS_MT/_</a:t>
            </a:r>
            <a:r>
              <a:rPr lang="en-GB" sz="1600" dirty="0" err="1">
                <a:solidFill>
                  <a:srgbClr val="00B050"/>
                </a:solidFill>
              </a:rPr>
              <a:t>cron_scripts</a:t>
            </a:r>
            <a:r>
              <a:rPr lang="en-GB" sz="1600" dirty="0">
                <a:solidFill>
                  <a:srgbClr val="00B050"/>
                </a:solidFill>
              </a:rPr>
              <a:t>[</a:t>
            </a:r>
            <a:r>
              <a:rPr lang="en-GB" sz="1600" i="1" dirty="0">
                <a:solidFill>
                  <a:srgbClr val="00B050"/>
                </a:solidFill>
              </a:rPr>
              <a:t>_NEW</a:t>
            </a:r>
            <a:r>
              <a:rPr lang="en-GB" sz="1600" dirty="0">
                <a:solidFill>
                  <a:srgbClr val="00B050"/>
                </a:solidFill>
              </a:rPr>
              <a:t>]</a:t>
            </a:r>
          </a:p>
          <a:p>
            <a:pPr>
              <a:spcAft>
                <a:spcPts val="600"/>
              </a:spcAft>
            </a:pPr>
            <a:r>
              <a:rPr lang="en-LU" sz="1600" b="1" dirty="0"/>
              <a:t>     MasTer Orginizer scripts are in:</a:t>
            </a:r>
          </a:p>
          <a:p>
            <a:pPr>
              <a:spcAft>
                <a:spcPts val="600"/>
              </a:spcAft>
            </a:pPr>
            <a:r>
              <a:rPr lang="en-GB" sz="1600" i="1" dirty="0">
                <a:solidFill>
                  <a:srgbClr val="00B050"/>
                </a:solidFill>
              </a:rPr>
              <a:t>	$HOME</a:t>
            </a:r>
            <a:r>
              <a:rPr lang="en-GB" sz="1600" dirty="0">
                <a:solidFill>
                  <a:srgbClr val="00B050"/>
                </a:solidFill>
              </a:rPr>
              <a:t>/SAR/</a:t>
            </a:r>
            <a:r>
              <a:rPr lang="en-GB" sz="1600" dirty="0" err="1">
                <a:solidFill>
                  <a:srgbClr val="00B050"/>
                </a:solidFill>
              </a:rPr>
              <a:t>AMSTer</a:t>
            </a:r>
            <a:r>
              <a:rPr lang="en-GB" sz="1600" dirty="0">
                <a:solidFill>
                  <a:srgbClr val="00B050"/>
                </a:solidFill>
              </a:rPr>
              <a:t>/SCRIPTS_MT/</a:t>
            </a:r>
            <a:r>
              <a:rPr lang="en-GB" sz="1600" dirty="0" err="1">
                <a:solidFill>
                  <a:srgbClr val="00B050"/>
                </a:solidFill>
              </a:rPr>
              <a:t>AMSTerOrganizer</a:t>
            </a:r>
            <a:endParaRPr lang="en-GB" sz="1600" dirty="0">
              <a:solidFill>
                <a:srgbClr val="00B050"/>
              </a:solidFill>
            </a:endParaRPr>
          </a:p>
          <a:p>
            <a:pPr>
              <a:spcAft>
                <a:spcPts val="600"/>
              </a:spcAft>
            </a:pPr>
            <a:r>
              <a:rPr lang="en-LU" sz="1600" b="1" dirty="0"/>
              <a:t>     Scripts for pairs optimisation module are in:</a:t>
            </a:r>
          </a:p>
          <a:p>
            <a:pPr>
              <a:spcAft>
                <a:spcPts val="600"/>
              </a:spcAft>
            </a:pPr>
            <a:r>
              <a:rPr lang="en-GB" sz="1600" i="1" dirty="0">
                <a:solidFill>
                  <a:srgbClr val="00B050"/>
                </a:solidFill>
              </a:rPr>
              <a:t>	$HOME</a:t>
            </a:r>
            <a:r>
              <a:rPr lang="en-GB" sz="1600" dirty="0">
                <a:solidFill>
                  <a:srgbClr val="00B050"/>
                </a:solidFill>
              </a:rPr>
              <a:t>/SAR/</a:t>
            </a:r>
            <a:r>
              <a:rPr lang="en-GB" sz="1600" dirty="0" err="1">
                <a:solidFill>
                  <a:srgbClr val="00B050"/>
                </a:solidFill>
              </a:rPr>
              <a:t>AMSTer</a:t>
            </a:r>
            <a:r>
              <a:rPr lang="en-GB" sz="1600" dirty="0">
                <a:solidFill>
                  <a:srgbClr val="00B050"/>
                </a:solidFill>
              </a:rPr>
              <a:t>/SCRIPTS_MT/</a:t>
            </a:r>
            <a:r>
              <a:rPr lang="en-GB" sz="1600" dirty="0" err="1">
                <a:solidFill>
                  <a:srgbClr val="00B050"/>
                </a:solidFill>
              </a:rPr>
              <a:t>optimtoolbox</a:t>
            </a:r>
            <a:endParaRPr lang="en-GB" sz="1600" dirty="0">
              <a:solidFill>
                <a:srgbClr val="00B050"/>
              </a:solidFill>
            </a:endParaRPr>
          </a:p>
          <a:p>
            <a:pPr>
              <a:spcAft>
                <a:spcPts val="600"/>
              </a:spcAft>
            </a:pPr>
            <a:r>
              <a:rPr lang="en-LU" sz="1600" b="1" dirty="0"/>
              <a:t>     Files for time series plots are in:</a:t>
            </a:r>
          </a:p>
          <a:p>
            <a:pPr>
              <a:spcAft>
                <a:spcPts val="600"/>
              </a:spcAft>
            </a:pPr>
            <a:r>
              <a:rPr lang="en-GB" sz="1600" i="1" dirty="0">
                <a:solidFill>
                  <a:srgbClr val="00B050"/>
                </a:solidFill>
              </a:rPr>
              <a:t>	$HOME</a:t>
            </a:r>
            <a:r>
              <a:rPr lang="en-GB" sz="1600" dirty="0">
                <a:solidFill>
                  <a:srgbClr val="00B050"/>
                </a:solidFill>
              </a:rPr>
              <a:t>/SAR/</a:t>
            </a:r>
            <a:r>
              <a:rPr lang="en-GB" sz="1600" dirty="0" err="1">
                <a:solidFill>
                  <a:srgbClr val="00B050"/>
                </a:solidFill>
              </a:rPr>
              <a:t>AMSTer</a:t>
            </a:r>
            <a:r>
              <a:rPr lang="en-GB" sz="1600" dirty="0">
                <a:solidFill>
                  <a:srgbClr val="00B050"/>
                </a:solidFill>
              </a:rPr>
              <a:t>/SCRIPTS_MT/</a:t>
            </a:r>
            <a:r>
              <a:rPr lang="en-GB" sz="1600" dirty="0" err="1">
                <a:solidFill>
                  <a:srgbClr val="00B050"/>
                </a:solidFill>
              </a:rPr>
              <a:t>TSCombiFiles</a:t>
            </a:r>
            <a:r>
              <a:rPr lang="en-GB" sz="1600" dirty="0">
                <a:solidFill>
                  <a:srgbClr val="00B050"/>
                </a:solidFill>
              </a:rPr>
              <a:t> </a:t>
            </a:r>
            <a:r>
              <a:rPr lang="en-GB" sz="1600" dirty="0"/>
              <a:t>and</a:t>
            </a:r>
            <a:r>
              <a:rPr lang="en-GB" sz="1600" dirty="0">
                <a:solidFill>
                  <a:srgbClr val="00B050"/>
                </a:solidFill>
              </a:rPr>
              <a:t> </a:t>
            </a:r>
            <a:r>
              <a:rPr lang="en-GB" sz="1600" i="1" dirty="0">
                <a:solidFill>
                  <a:srgbClr val="00B050"/>
                </a:solidFill>
              </a:rPr>
              <a:t>$HOME</a:t>
            </a:r>
            <a:r>
              <a:rPr lang="en-GB" sz="1600" dirty="0">
                <a:solidFill>
                  <a:srgbClr val="00B050"/>
                </a:solidFill>
              </a:rPr>
              <a:t>/SAR/</a:t>
            </a:r>
            <a:r>
              <a:rPr lang="en-GB" sz="1600" dirty="0" err="1">
                <a:solidFill>
                  <a:srgbClr val="00B050"/>
                </a:solidFill>
              </a:rPr>
              <a:t>AMSTer</a:t>
            </a:r>
            <a:r>
              <a:rPr lang="en-GB" sz="1600" dirty="0">
                <a:solidFill>
                  <a:srgbClr val="00B050"/>
                </a:solidFill>
              </a:rPr>
              <a:t>/SCRIPTS_MT/</a:t>
            </a:r>
            <a:r>
              <a:rPr lang="en-GB" sz="1600" dirty="0" err="1">
                <a:solidFill>
                  <a:srgbClr val="00B050"/>
                </a:solidFill>
              </a:rPr>
              <a:t>TemplatesForPlots</a:t>
            </a:r>
            <a:r>
              <a:rPr lang="en-GB" sz="1600" dirty="0">
                <a:solidFill>
                  <a:srgbClr val="00B050"/>
                </a:solidFill>
              </a:rPr>
              <a:t> </a:t>
            </a:r>
            <a:endParaRPr lang="en-LU" sz="1600" b="1" dirty="0"/>
          </a:p>
          <a:p>
            <a:r>
              <a:rPr lang="en-LU" sz="1600" b="1" dirty="0"/>
              <a:t>     Some Fiji related files for macro (for development) are in:</a:t>
            </a:r>
          </a:p>
          <a:p>
            <a:r>
              <a:rPr lang="en-GB" sz="1600" i="1" dirty="0">
                <a:solidFill>
                  <a:srgbClr val="00B050"/>
                </a:solidFill>
              </a:rPr>
              <a:t>	$HOME</a:t>
            </a:r>
            <a:r>
              <a:rPr lang="en-GB" sz="1600" dirty="0">
                <a:solidFill>
                  <a:srgbClr val="00B050"/>
                </a:solidFill>
              </a:rPr>
              <a:t>/SAR/</a:t>
            </a:r>
            <a:r>
              <a:rPr lang="en-GB" sz="1600" dirty="0" err="1">
                <a:solidFill>
                  <a:srgbClr val="00B050"/>
                </a:solidFill>
              </a:rPr>
              <a:t>AMSTer</a:t>
            </a:r>
            <a:r>
              <a:rPr lang="en-GB" sz="1600" dirty="0">
                <a:solidFill>
                  <a:srgbClr val="00B050"/>
                </a:solidFill>
              </a:rPr>
              <a:t>/SCRIPTS_MT/Fiji</a:t>
            </a:r>
          </a:p>
        </p:txBody>
      </p:sp>
    </p:spTree>
    <p:extLst>
      <p:ext uri="{BB962C8B-B14F-4D97-AF65-F5344CB8AC3E}">
        <p14:creationId xmlns:p14="http://schemas.microsoft.com/office/powerpoint/2010/main" val="1162122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084909A0-98A1-3419-1F5B-59D93514430A}"/>
              </a:ext>
            </a:extLst>
          </p:cNvPr>
          <p:cNvGrpSpPr/>
          <p:nvPr/>
        </p:nvGrpSpPr>
        <p:grpSpPr>
          <a:xfrm>
            <a:off x="169224" y="1342953"/>
            <a:ext cx="6296983" cy="3022552"/>
            <a:chOff x="169224" y="1342953"/>
            <a:chExt cx="6296983" cy="3022552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6EE4FE32-CC78-5373-A504-24365F5FC9BD}"/>
                </a:ext>
              </a:extLst>
            </p:cNvPr>
            <p:cNvGrpSpPr/>
            <p:nvPr/>
          </p:nvGrpSpPr>
          <p:grpSpPr>
            <a:xfrm>
              <a:off x="169224" y="1342953"/>
              <a:ext cx="6296983" cy="3022552"/>
              <a:chOff x="169224" y="1342953"/>
              <a:chExt cx="6296983" cy="3022552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50E06032-7B33-F14D-9B31-74E320340900}"/>
                  </a:ext>
                </a:extLst>
              </p:cNvPr>
              <p:cNvGrpSpPr/>
              <p:nvPr/>
            </p:nvGrpSpPr>
            <p:grpSpPr>
              <a:xfrm>
                <a:off x="169224" y="1342953"/>
                <a:ext cx="6296983" cy="3022552"/>
                <a:chOff x="169224" y="1342953"/>
                <a:chExt cx="6296983" cy="3022552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4ECE8BF2-E154-29DE-18C9-250C7E408477}"/>
                    </a:ext>
                  </a:extLst>
                </p:cNvPr>
                <p:cNvGrpSpPr/>
                <p:nvPr/>
              </p:nvGrpSpPr>
              <p:grpSpPr>
                <a:xfrm>
                  <a:off x="169224" y="1342953"/>
                  <a:ext cx="6296983" cy="3022552"/>
                  <a:chOff x="169224" y="1342953"/>
                  <a:chExt cx="6296983" cy="3022552"/>
                </a:xfrm>
              </p:grpSpPr>
              <p:pic>
                <p:nvPicPr>
                  <p:cNvPr id="21" name="Picture 20">
                    <a:extLst>
                      <a:ext uri="{FF2B5EF4-FFF2-40B4-BE49-F238E27FC236}">
                        <a16:creationId xmlns:a16="http://schemas.microsoft.com/office/drawing/2014/main" id="{D08B4168-F8A2-9892-9163-6400158EF28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69224" y="1342953"/>
                    <a:ext cx="6296983" cy="3022552"/>
                  </a:xfrm>
                  <a:prstGeom prst="rect">
                    <a:avLst/>
                  </a:prstGeom>
                </p:spPr>
              </p:pic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51174A71-FAD9-1FFA-EF3D-A237A72CF21C}"/>
                      </a:ext>
                    </a:extLst>
                  </p:cNvPr>
                  <p:cNvSpPr txBox="1"/>
                  <p:nvPr/>
                </p:nvSpPr>
                <p:spPr>
                  <a:xfrm>
                    <a:off x="404873" y="1564776"/>
                    <a:ext cx="902433" cy="92333"/>
                  </a:xfrm>
                  <a:prstGeom prst="rect">
                    <a:avLst/>
                  </a:prstGeom>
                  <a:solidFill>
                    <a:srgbClr val="DCDCDC"/>
                  </a:solidFill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r>
                      <a:rPr lang="en-GB" sz="600" dirty="0" err="1">
                        <a:latin typeface="Lucida Grande" panose="020B0600040502020204" pitchFamily="34" charset="0"/>
                        <a:cs typeface="Lucida Grande" panose="020B0600040502020204" pitchFamily="34" charset="0"/>
                      </a:rPr>
                      <a:t>AMSTer</a:t>
                    </a:r>
                    <a:endParaRPr lang="en-GB" sz="600" dirty="0">
                      <a:latin typeface="Lucida Grande" panose="020B0600040502020204" pitchFamily="34" charset="0"/>
                      <a:cs typeface="Lucida Grande" panose="020B0600040502020204" pitchFamily="34" charset="0"/>
                    </a:endParaRPr>
                  </a:p>
                </p:txBody>
              </p:sp>
            </p:grp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C951429C-E7ED-F48F-57E2-80D46A8EAF50}"/>
                    </a:ext>
                  </a:extLst>
                </p:cNvPr>
                <p:cNvSpPr txBox="1"/>
                <p:nvPr/>
              </p:nvSpPr>
              <p:spPr>
                <a:xfrm>
                  <a:off x="1942169" y="1568425"/>
                  <a:ext cx="902433" cy="92333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GB" sz="600" dirty="0" err="1">
                      <a:latin typeface="Lucida Grande" panose="020B0600040502020204" pitchFamily="34" charset="0"/>
                      <a:cs typeface="Lucida Grande" panose="020B0600040502020204" pitchFamily="34" charset="0"/>
                    </a:rPr>
                    <a:t>AMSTerEngine</a:t>
                  </a:r>
                  <a:endParaRPr lang="en-GB" sz="600" dirty="0">
                    <a:latin typeface="Lucida Grande" panose="020B0600040502020204" pitchFamily="34" charset="0"/>
                    <a:cs typeface="Lucida Grande" panose="020B0600040502020204" pitchFamily="34" charset="0"/>
                  </a:endParaRPr>
                </a:p>
              </p:txBody>
            </p:sp>
          </p:grp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4E81255-539D-67E9-AF7F-4315D6C128C2}"/>
                  </a:ext>
                </a:extLst>
              </p:cNvPr>
              <p:cNvSpPr txBox="1"/>
              <p:nvPr/>
            </p:nvSpPr>
            <p:spPr>
              <a:xfrm>
                <a:off x="3483186" y="1823850"/>
                <a:ext cx="902433" cy="92333"/>
              </a:xfrm>
              <a:prstGeom prst="rect">
                <a:avLst/>
              </a:prstGeom>
              <a:solidFill>
                <a:srgbClr val="0065E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GB" sz="600" dirty="0" err="1">
                    <a:solidFill>
                      <a:schemeClr val="bg1"/>
                    </a:solidFill>
                    <a:latin typeface="Lucida Grande" panose="020B0600040502020204" pitchFamily="34" charset="0"/>
                    <a:cs typeface="Lucida Grande" panose="020B0600040502020204" pitchFamily="34" charset="0"/>
                  </a:rPr>
                  <a:t>AMSTerOrganizer</a:t>
                </a:r>
                <a:endParaRPr lang="en-GB" sz="600" dirty="0">
                  <a:solidFill>
                    <a:schemeClr val="bg1"/>
                  </a:solidFill>
                  <a:latin typeface="Lucida Grande" panose="020B0600040502020204" pitchFamily="34" charset="0"/>
                  <a:cs typeface="Lucida Grande" panose="020B0600040502020204" pitchFamily="34" charset="0"/>
                </a:endParaRP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06057A0-948F-7022-ED6D-AABC33F7C33B}"/>
                </a:ext>
              </a:extLst>
            </p:cNvPr>
            <p:cNvSpPr txBox="1"/>
            <p:nvPr/>
          </p:nvSpPr>
          <p:spPr>
            <a:xfrm>
              <a:off x="5029719" y="1815968"/>
              <a:ext cx="902433" cy="9233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sz="600" dirty="0" err="1">
                  <a:latin typeface="Lucida Grande" panose="020B0600040502020204" pitchFamily="34" charset="0"/>
                  <a:cs typeface="Lucida Grande" panose="020B0600040502020204" pitchFamily="34" charset="0"/>
                </a:rPr>
                <a:t>AMSTerOrganizer.sh</a:t>
              </a:r>
              <a:endParaRPr lang="en-GB" sz="600" dirty="0">
                <a:latin typeface="Lucida Grande" panose="020B0600040502020204" pitchFamily="34" charset="0"/>
                <a:cs typeface="Lucida Grande" panose="020B0600040502020204" pitchFamily="34" charset="0"/>
              </a:endParaRPr>
            </a:p>
          </p:txBody>
        </p:sp>
      </p:grpSp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Scripts architecture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B0F3CD-AD2A-1F0F-4BE3-67AEDD91790C}"/>
              </a:ext>
            </a:extLst>
          </p:cNvPr>
          <p:cNvSpPr txBox="1"/>
          <p:nvPr/>
        </p:nvSpPr>
        <p:spPr>
          <a:xfrm>
            <a:off x="382172" y="5854302"/>
            <a:ext cx="4910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rgbClr val="FF0000"/>
                </a:solidFill>
              </a:rPr>
              <a:t>Note: </a:t>
            </a:r>
            <a:r>
              <a:rPr lang="en-GB" dirty="0">
                <a:solidFill>
                  <a:srgbClr val="FF0000"/>
                </a:solidFill>
              </a:rPr>
              <a:t>D</a:t>
            </a:r>
            <a:r>
              <a:rPr lang="en-LU" dirty="0">
                <a:solidFill>
                  <a:srgbClr val="FF0000"/>
                </a:solidFill>
              </a:rPr>
              <a:t>on’t be afraid if some scripts talk to you… 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D158A9E-5CA4-575C-DA56-1916FE882F00}"/>
              </a:ext>
            </a:extLst>
          </p:cNvPr>
          <p:cNvGrpSpPr/>
          <p:nvPr/>
        </p:nvGrpSpPr>
        <p:grpSpPr>
          <a:xfrm>
            <a:off x="3347727" y="2325927"/>
            <a:ext cx="7402222" cy="1619428"/>
            <a:chOff x="3960383" y="2373608"/>
            <a:chExt cx="7402222" cy="1619428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47AE3E4-8C5C-77B9-DF5A-5A2CD0AA83B3}"/>
                </a:ext>
              </a:extLst>
            </p:cNvPr>
            <p:cNvSpPr/>
            <p:nvPr/>
          </p:nvSpPr>
          <p:spPr>
            <a:xfrm>
              <a:off x="3960383" y="2373608"/>
              <a:ext cx="1440166" cy="279652"/>
            </a:xfrm>
            <a:prstGeom prst="rect">
              <a:avLst/>
            </a:prstGeom>
            <a:solidFill>
              <a:schemeClr val="accent2">
                <a:lumMod val="75000"/>
                <a:alpha val="237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B489AF4-9CB4-5AA4-8CBB-944ED7B7D23B}"/>
                </a:ext>
              </a:extLst>
            </p:cNvPr>
            <p:cNvGrpSpPr/>
            <p:nvPr/>
          </p:nvGrpSpPr>
          <p:grpSpPr>
            <a:xfrm>
              <a:off x="5444656" y="2539045"/>
              <a:ext cx="5917949" cy="1453991"/>
              <a:chOff x="5801777" y="2514815"/>
              <a:chExt cx="5917949" cy="1453991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C98BAEC-ECF1-C0A2-39FE-782E775163E5}"/>
                  </a:ext>
                </a:extLst>
              </p:cNvPr>
              <p:cNvSpPr txBox="1"/>
              <p:nvPr/>
            </p:nvSpPr>
            <p:spPr>
              <a:xfrm>
                <a:off x="6474025" y="2876199"/>
                <a:ext cx="5245701" cy="10926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LU" sz="1600" b="1" dirty="0">
                    <a:solidFill>
                      <a:srgbClr val="C55A11"/>
                    </a:solidFill>
                  </a:rPr>
                  <a:t>Utilities:</a:t>
                </a:r>
                <a:br>
                  <a:rPr lang="en-LU" sz="1600" b="1" dirty="0"/>
                </a:br>
                <a:r>
                  <a:rPr lang="en-GB" sz="1400" i="1" dirty="0">
                    <a:solidFill>
                      <a:srgbClr val="00B050"/>
                    </a:solidFill>
                  </a:rPr>
                  <a:t>$HOME</a:t>
                </a:r>
                <a:r>
                  <a:rPr lang="en-GB" sz="1400" dirty="0">
                    <a:solidFill>
                      <a:srgbClr val="00B050"/>
                    </a:solidFill>
                  </a:rPr>
                  <a:t>/SAR/</a:t>
                </a:r>
                <a:r>
                  <a:rPr lang="en-GB" sz="1400" dirty="0" err="1">
                    <a:solidFill>
                      <a:srgbClr val="00B050"/>
                    </a:solidFill>
                  </a:rPr>
                  <a:t>AMSTer</a:t>
                </a:r>
                <a:r>
                  <a:rPr lang="en-GB" sz="1400" dirty="0">
                    <a:solidFill>
                      <a:srgbClr val="00B050"/>
                    </a:solidFill>
                  </a:rPr>
                  <a:t>/SCRIPTS_MT/</a:t>
                </a:r>
                <a:r>
                  <a:rPr lang="en-GB" sz="1400" dirty="0" err="1">
                    <a:solidFill>
                      <a:srgbClr val="00B050"/>
                    </a:solidFill>
                  </a:rPr>
                  <a:t>zz_Utilities_MT</a:t>
                </a:r>
                <a:endParaRPr lang="en-GB" sz="1400" dirty="0">
                  <a:solidFill>
                    <a:srgbClr val="00B050"/>
                  </a:solidFill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LU" sz="1600" b="1" dirty="0">
                    <a:solidFill>
                      <a:srgbClr val="C55A11"/>
                    </a:solidFill>
                  </a:rPr>
                  <a:t>Less used utilities: </a:t>
                </a:r>
                <a:br>
                  <a:rPr lang="en-LU" sz="1600" b="1" dirty="0"/>
                </a:br>
                <a:r>
                  <a:rPr lang="en-GB" sz="1400" i="1" dirty="0">
                    <a:solidFill>
                      <a:srgbClr val="00B050"/>
                    </a:solidFill>
                  </a:rPr>
                  <a:t>$HOME</a:t>
                </a:r>
                <a:r>
                  <a:rPr lang="en-GB" sz="1400" dirty="0">
                    <a:solidFill>
                      <a:srgbClr val="00B050"/>
                    </a:solidFill>
                  </a:rPr>
                  <a:t>/SAR/</a:t>
                </a:r>
                <a:r>
                  <a:rPr lang="en-GB" sz="1400" dirty="0" err="1">
                    <a:solidFill>
                      <a:srgbClr val="00B050"/>
                    </a:solidFill>
                  </a:rPr>
                  <a:t>AMSTer</a:t>
                </a:r>
                <a:r>
                  <a:rPr lang="en-GB" sz="1400" dirty="0">
                    <a:solidFill>
                      <a:srgbClr val="00B050"/>
                    </a:solidFill>
                  </a:rPr>
                  <a:t>/SCRIPTS_MT/</a:t>
                </a:r>
                <a:r>
                  <a:rPr lang="en-GB" sz="1400" dirty="0" err="1">
                    <a:solidFill>
                      <a:srgbClr val="00B050"/>
                    </a:solidFill>
                  </a:rPr>
                  <a:t>zz_Utilities_MT_Ndo</a:t>
                </a:r>
                <a:endParaRPr lang="en-GB" sz="1400" dirty="0">
                  <a:solidFill>
                    <a:srgbClr val="00B050"/>
                  </a:solidFill>
                </a:endParaRPr>
              </a:p>
            </p:txBody>
          </p: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8607F085-E70D-E30E-2F80-50111F050E36}"/>
                  </a:ext>
                </a:extLst>
              </p:cNvPr>
              <p:cNvCxnSpPr>
                <a:cxnSpLocks/>
                <a:stCxn id="10" idx="1"/>
              </p:cNvCxnSpPr>
              <p:nvPr/>
            </p:nvCxnSpPr>
            <p:spPr>
              <a:xfrm flipH="1" flipV="1">
                <a:off x="5801777" y="2514815"/>
                <a:ext cx="672248" cy="907688"/>
              </a:xfrm>
              <a:prstGeom prst="straightConnector1">
                <a:avLst/>
              </a:prstGeom>
              <a:ln w="44450">
                <a:solidFill>
                  <a:srgbClr val="C55A11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44975073-7E7B-620E-4D7A-0A1E160AB2B6}"/>
              </a:ext>
            </a:extLst>
          </p:cNvPr>
          <p:cNvSpPr txBox="1"/>
          <p:nvPr/>
        </p:nvSpPr>
        <p:spPr>
          <a:xfrm>
            <a:off x="382172" y="4726889"/>
            <a:ext cx="1073961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1600" b="1" dirty="0"/>
              <a:t>Moreover, </a:t>
            </a:r>
          </a:p>
          <a:p>
            <a:pPr>
              <a:spcAft>
                <a:spcPts val="600"/>
              </a:spcAft>
            </a:pPr>
            <a:r>
              <a:rPr lang="en-GB" sz="1600" i="1" dirty="0">
                <a:solidFill>
                  <a:srgbClr val="00B050"/>
                </a:solidFill>
              </a:rPr>
              <a:t>$HOME</a:t>
            </a:r>
            <a:r>
              <a:rPr lang="en-GB" sz="1600" dirty="0">
                <a:solidFill>
                  <a:srgbClr val="00B050"/>
                </a:solidFill>
              </a:rPr>
              <a:t>/SAR/</a:t>
            </a:r>
            <a:r>
              <a:rPr lang="en-GB" sz="1600" dirty="0" err="1">
                <a:solidFill>
                  <a:srgbClr val="00B050"/>
                </a:solidFill>
              </a:rPr>
              <a:t>AMSTer</a:t>
            </a:r>
            <a:r>
              <a:rPr lang="en-GB" sz="1600" dirty="0">
                <a:solidFill>
                  <a:srgbClr val="00B050"/>
                </a:solidFill>
              </a:rPr>
              <a:t>/SCRIPTS_MT/</a:t>
            </a:r>
            <a:r>
              <a:rPr lang="en-GB" sz="1600" dirty="0" err="1">
                <a:solidFill>
                  <a:srgbClr val="00B050"/>
                </a:solidFill>
              </a:rPr>
              <a:t>TSCombiFiles</a:t>
            </a:r>
            <a:r>
              <a:rPr lang="en-GB" sz="1600" dirty="0">
                <a:solidFill>
                  <a:srgbClr val="00B050"/>
                </a:solidFill>
              </a:rPr>
              <a:t> </a:t>
            </a:r>
            <a:r>
              <a:rPr lang="en-GB" sz="1600" b="1" dirty="0"/>
              <a:t>contains f</a:t>
            </a:r>
            <a:r>
              <a:rPr lang="en-LU" sz="1600" b="1" dirty="0"/>
              <a:t>iles for time series plots.</a:t>
            </a:r>
          </a:p>
          <a:p>
            <a:r>
              <a:rPr lang="en-GB" sz="1600" i="1" dirty="0">
                <a:solidFill>
                  <a:srgbClr val="00B050"/>
                </a:solidFill>
              </a:rPr>
              <a:t>$HOME</a:t>
            </a:r>
            <a:r>
              <a:rPr lang="en-GB" sz="1600" dirty="0">
                <a:solidFill>
                  <a:srgbClr val="00B050"/>
                </a:solidFill>
              </a:rPr>
              <a:t>/SAR/</a:t>
            </a:r>
            <a:r>
              <a:rPr lang="en-GB" sz="1600" dirty="0" err="1">
                <a:solidFill>
                  <a:srgbClr val="00B050"/>
                </a:solidFill>
              </a:rPr>
              <a:t>AMSTer</a:t>
            </a:r>
            <a:r>
              <a:rPr lang="en-GB" sz="1600" dirty="0">
                <a:solidFill>
                  <a:srgbClr val="00B050"/>
                </a:solidFill>
              </a:rPr>
              <a:t>/SCRIPTS_MT/Fiji </a:t>
            </a:r>
            <a:r>
              <a:rPr lang="en-GB" sz="1600" b="1" dirty="0"/>
              <a:t>contains </a:t>
            </a:r>
            <a:r>
              <a:rPr lang="en-LU" sz="1600" b="1" dirty="0"/>
              <a:t>some Fiji related files for macro (for development).</a:t>
            </a:r>
            <a:endParaRPr lang="en-GB" sz="1600" b="1" dirty="0">
              <a:solidFill>
                <a:srgbClr val="00B050"/>
              </a:solidFill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E19958D-BDBA-759C-C5F3-90D178AF17C0}"/>
              </a:ext>
            </a:extLst>
          </p:cNvPr>
          <p:cNvGrpSpPr/>
          <p:nvPr/>
        </p:nvGrpSpPr>
        <p:grpSpPr>
          <a:xfrm>
            <a:off x="1632571" y="2665565"/>
            <a:ext cx="5863169" cy="2051528"/>
            <a:chOff x="1632571" y="2665565"/>
            <a:chExt cx="5863169" cy="205152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2A3E788-7F1D-99AD-E604-0F925A2BDCCD}"/>
                </a:ext>
              </a:extLst>
            </p:cNvPr>
            <p:cNvSpPr/>
            <p:nvPr/>
          </p:nvSpPr>
          <p:spPr>
            <a:xfrm>
              <a:off x="3369219" y="2665565"/>
              <a:ext cx="1462781" cy="1711890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alpha val="1000"/>
                  </a:srgb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255E680E-99FD-4689-15F1-A402CE2E3FF1}"/>
                </a:ext>
              </a:extLst>
            </p:cNvPr>
            <p:cNvGrpSpPr/>
            <p:nvPr/>
          </p:nvGrpSpPr>
          <p:grpSpPr>
            <a:xfrm>
              <a:off x="1632571" y="3945355"/>
              <a:ext cx="5863169" cy="771738"/>
              <a:chOff x="2516525" y="3883391"/>
              <a:chExt cx="4628215" cy="771738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6892E39-967A-3C56-EB74-D2C5D22753B2}"/>
                  </a:ext>
                </a:extLst>
              </p:cNvPr>
              <p:cNvSpPr txBox="1"/>
              <p:nvPr/>
            </p:nvSpPr>
            <p:spPr>
              <a:xfrm>
                <a:off x="2516525" y="4070354"/>
                <a:ext cx="4628215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LU" sz="1800" b="1" dirty="0">
                    <a:solidFill>
                      <a:srgbClr val="00B050"/>
                    </a:solidFill>
                  </a:rPr>
                  <a:t>Main scripts:</a:t>
                </a:r>
                <a:br>
                  <a:rPr lang="en-LU" sz="1800" b="1" dirty="0">
                    <a:solidFill>
                      <a:srgbClr val="00B050"/>
                    </a:solidFill>
                  </a:rPr>
                </a:br>
                <a:r>
                  <a:rPr lang="en-GB" sz="1400" i="1" dirty="0">
                    <a:solidFill>
                      <a:srgbClr val="00B050"/>
                    </a:solidFill>
                  </a:rPr>
                  <a:t>$HOME</a:t>
                </a:r>
                <a:r>
                  <a:rPr lang="en-GB" sz="1400" dirty="0">
                    <a:solidFill>
                      <a:srgbClr val="00B050"/>
                    </a:solidFill>
                  </a:rPr>
                  <a:t>/SAR/</a:t>
                </a:r>
                <a:r>
                  <a:rPr lang="en-GB" sz="1400" dirty="0" err="1">
                    <a:solidFill>
                      <a:srgbClr val="00B050"/>
                    </a:solidFill>
                  </a:rPr>
                  <a:t>AMSTer</a:t>
                </a:r>
                <a:r>
                  <a:rPr lang="en-GB" sz="1400" dirty="0">
                    <a:solidFill>
                      <a:srgbClr val="00B050"/>
                    </a:solidFill>
                  </a:rPr>
                  <a:t>/SCRIPTS_MT</a:t>
                </a:r>
                <a:r>
                  <a:rPr lang="en-LU" sz="1400" b="1" dirty="0">
                    <a:solidFill>
                      <a:srgbClr val="00B050"/>
                    </a:solidFill>
                  </a:rPr>
                  <a:t> </a:t>
                </a:r>
                <a:endParaRPr lang="en-LU" sz="1400" dirty="0">
                  <a:solidFill>
                    <a:srgbClr val="00B050"/>
                  </a:solidFill>
                </a:endParaRP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DB1F152B-98D5-07E0-516A-2789CA12056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55919" y="3883391"/>
                <a:ext cx="731466" cy="250504"/>
              </a:xfrm>
              <a:prstGeom prst="straightConnector1">
                <a:avLst/>
              </a:prstGeom>
              <a:ln w="4445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B3CB51E-691A-FB10-64B0-DD2B320499A1}"/>
              </a:ext>
            </a:extLst>
          </p:cNvPr>
          <p:cNvGrpSpPr/>
          <p:nvPr/>
        </p:nvGrpSpPr>
        <p:grpSpPr>
          <a:xfrm>
            <a:off x="3400466" y="855418"/>
            <a:ext cx="7731398" cy="817276"/>
            <a:chOff x="4065037" y="926266"/>
            <a:chExt cx="7731398" cy="817276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5ED090F-F6A6-0397-E444-F8DAECCE38A9}"/>
                </a:ext>
              </a:extLst>
            </p:cNvPr>
            <p:cNvSpPr/>
            <p:nvPr/>
          </p:nvSpPr>
          <p:spPr>
            <a:xfrm>
              <a:off x="4065037" y="1410157"/>
              <a:ext cx="1387426" cy="33338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237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967A22C-D28C-0408-DF82-3E193AEE63A3}"/>
                </a:ext>
              </a:extLst>
            </p:cNvPr>
            <p:cNvGrpSpPr/>
            <p:nvPr/>
          </p:nvGrpSpPr>
          <p:grpSpPr>
            <a:xfrm>
              <a:off x="4620406" y="926266"/>
              <a:ext cx="7176029" cy="594710"/>
              <a:chOff x="4620406" y="926266"/>
              <a:chExt cx="7176029" cy="594710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973614F3-05D7-646F-14C5-79F703AEAFF7}"/>
                  </a:ext>
                </a:extLst>
              </p:cNvPr>
              <p:cNvGrpSpPr/>
              <p:nvPr/>
            </p:nvGrpSpPr>
            <p:grpSpPr>
              <a:xfrm>
                <a:off x="4620406" y="1102004"/>
                <a:ext cx="2978908" cy="418972"/>
                <a:chOff x="4785756" y="1091960"/>
                <a:chExt cx="2978908" cy="418972"/>
              </a:xfrm>
            </p:grpSpPr>
            <p:sp>
              <p:nvSpPr>
                <p:cNvPr id="52" name="U-turn Arrow 51">
                  <a:extLst>
                    <a:ext uri="{FF2B5EF4-FFF2-40B4-BE49-F238E27FC236}">
                      <a16:creationId xmlns:a16="http://schemas.microsoft.com/office/drawing/2014/main" id="{4E1C10FD-50A9-5C11-FAAA-05130273EBE8}"/>
                    </a:ext>
                  </a:extLst>
                </p:cNvPr>
                <p:cNvSpPr/>
                <p:nvPr/>
              </p:nvSpPr>
              <p:spPr>
                <a:xfrm flipH="1">
                  <a:off x="4785756" y="1126554"/>
                  <a:ext cx="2576944" cy="365733"/>
                </a:xfrm>
                <a:prstGeom prst="uturnArrow">
                  <a:avLst>
                    <a:gd name="adj1" fmla="val 8372"/>
                    <a:gd name="adj2" fmla="val 25000"/>
                    <a:gd name="adj3" fmla="val 21025"/>
                    <a:gd name="adj4" fmla="val 53975"/>
                    <a:gd name="adj5" fmla="val 75000"/>
                  </a:avLst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U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D954FC3B-2CFA-EE89-6C15-F46889E7D4F3}"/>
                    </a:ext>
                  </a:extLst>
                </p:cNvPr>
                <p:cNvSpPr/>
                <p:nvPr/>
              </p:nvSpPr>
              <p:spPr>
                <a:xfrm>
                  <a:off x="7103367" y="1091960"/>
                  <a:ext cx="661297" cy="41897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U"/>
                </a:p>
              </p:txBody>
            </p: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8036130-76E1-934E-9E15-E17C0C1B3E27}"/>
                  </a:ext>
                </a:extLst>
              </p:cNvPr>
              <p:cNvSpPr txBox="1"/>
              <p:nvPr/>
            </p:nvSpPr>
            <p:spPr>
              <a:xfrm>
                <a:off x="6938017" y="926266"/>
                <a:ext cx="4858418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LU" sz="1600" b="1" dirty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Cron scripts:</a:t>
                </a:r>
                <a:br>
                  <a:rPr lang="en-LU" sz="1600" b="1" dirty="0"/>
                </a:br>
                <a:r>
                  <a:rPr lang="en-GB" sz="1400" i="1" dirty="0">
                    <a:solidFill>
                      <a:srgbClr val="00B050"/>
                    </a:solidFill>
                  </a:rPr>
                  <a:t>$HOME</a:t>
                </a:r>
                <a:r>
                  <a:rPr lang="en-GB" sz="1400" dirty="0">
                    <a:solidFill>
                      <a:srgbClr val="00B050"/>
                    </a:solidFill>
                  </a:rPr>
                  <a:t>/SAR/</a:t>
                </a:r>
                <a:r>
                  <a:rPr lang="en-GB" sz="1400" dirty="0" err="1">
                    <a:solidFill>
                      <a:srgbClr val="00B050"/>
                    </a:solidFill>
                  </a:rPr>
                  <a:t>AMSTer</a:t>
                </a:r>
                <a:r>
                  <a:rPr lang="en-GB" sz="1400" dirty="0">
                    <a:solidFill>
                      <a:srgbClr val="00B050"/>
                    </a:solidFill>
                  </a:rPr>
                  <a:t>/SCRIPTS_MT/_</a:t>
                </a:r>
                <a:r>
                  <a:rPr lang="en-GB" sz="1400" dirty="0" err="1">
                    <a:solidFill>
                      <a:srgbClr val="00B050"/>
                    </a:solidFill>
                  </a:rPr>
                  <a:t>cron_scripts</a:t>
                </a:r>
                <a:r>
                  <a:rPr lang="en-GB" sz="1400" dirty="0">
                    <a:solidFill>
                      <a:srgbClr val="00B050"/>
                    </a:solidFill>
                  </a:rPr>
                  <a:t>[</a:t>
                </a:r>
                <a:r>
                  <a:rPr lang="en-GB" sz="1400" i="1" dirty="0">
                    <a:solidFill>
                      <a:srgbClr val="00B050"/>
                    </a:solidFill>
                  </a:rPr>
                  <a:t>_NEW</a:t>
                </a:r>
                <a:r>
                  <a:rPr lang="en-GB" sz="1400" dirty="0">
                    <a:solidFill>
                      <a:srgbClr val="00B050"/>
                    </a:solidFill>
                  </a:rPr>
                  <a:t>]</a:t>
                </a:r>
              </a:p>
            </p:txBody>
          </p:sp>
        </p:grp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0BCE5E8-F9A9-7A36-CFA7-A405EA2C9443}"/>
              </a:ext>
            </a:extLst>
          </p:cNvPr>
          <p:cNvGrpSpPr/>
          <p:nvPr/>
        </p:nvGrpSpPr>
        <p:grpSpPr>
          <a:xfrm>
            <a:off x="4790120" y="1651157"/>
            <a:ext cx="6515239" cy="553998"/>
            <a:chOff x="5378464" y="1829977"/>
            <a:chExt cx="6515239" cy="55399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E5CBC74-397B-9E03-ED0D-2CD056D0629A}"/>
                </a:ext>
              </a:extLst>
            </p:cNvPr>
            <p:cNvSpPr txBox="1"/>
            <p:nvPr/>
          </p:nvSpPr>
          <p:spPr>
            <a:xfrm>
              <a:off x="7138455" y="1829977"/>
              <a:ext cx="475524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LU" sz="1600" b="1" dirty="0">
                  <a:solidFill>
                    <a:schemeClr val="accent1">
                      <a:lumMod val="75000"/>
                    </a:schemeClr>
                  </a:solidFill>
                </a:rPr>
                <a:t>MasTer Orginizer:</a:t>
              </a:r>
              <a:br>
                <a:rPr lang="en-LU" sz="1600" b="1" dirty="0"/>
              </a:br>
              <a:r>
                <a:rPr lang="en-GB" sz="1400" i="1" dirty="0">
                  <a:solidFill>
                    <a:srgbClr val="00B050"/>
                  </a:solidFill>
                </a:rPr>
                <a:t>$HOME</a:t>
              </a:r>
              <a:r>
                <a:rPr lang="en-GB" sz="1400" dirty="0">
                  <a:solidFill>
                    <a:srgbClr val="00B050"/>
                  </a:solidFill>
                </a:rPr>
                <a:t>/SAR/</a:t>
              </a:r>
              <a:r>
                <a:rPr lang="en-GB" sz="1400" dirty="0" err="1">
                  <a:solidFill>
                    <a:srgbClr val="00B050"/>
                  </a:solidFill>
                </a:rPr>
                <a:t>AMSTe</a:t>
              </a:r>
              <a:r>
                <a:rPr lang="en-GB" sz="1400" dirty="0">
                  <a:solidFill>
                    <a:srgbClr val="00B050"/>
                  </a:solidFill>
                </a:rPr>
                <a:t> /SCRIPTS_MT/</a:t>
              </a:r>
              <a:r>
                <a:rPr lang="en-GB" sz="1400" dirty="0" err="1">
                  <a:solidFill>
                    <a:srgbClr val="00B050"/>
                  </a:solidFill>
                </a:rPr>
                <a:t>AMSTerOrganizer</a:t>
              </a:r>
              <a:endParaRPr lang="en-GB" sz="1400" dirty="0">
                <a:solidFill>
                  <a:srgbClr val="00B050"/>
                </a:solidFill>
              </a:endParaRP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C74D214-9223-5D85-4C4C-8A08BCF094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78464" y="2020715"/>
              <a:ext cx="1515779" cy="42136"/>
            </a:xfrm>
            <a:prstGeom prst="straightConnector1">
              <a:avLst/>
            </a:prstGeom>
            <a:ln w="444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8CF21C6-04B9-4884-A3C3-3E21DA6E2BD0}"/>
              </a:ext>
            </a:extLst>
          </p:cNvPr>
          <p:cNvSpPr txBox="1"/>
          <p:nvPr/>
        </p:nvSpPr>
        <p:spPr>
          <a:xfrm>
            <a:off x="7670922" y="5792379"/>
            <a:ext cx="3280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b="1" i="1" dirty="0"/>
              <a:t>FUNCTIONS_FOR_MT</a:t>
            </a:r>
            <a:r>
              <a:rPr lang="en-LU" b="1" i="1" dirty="0"/>
              <a:t>.sh</a:t>
            </a:r>
          </a:p>
          <a:p>
            <a:pPr marL="285750" indent="-285750">
              <a:buFontTx/>
              <a:buChar char="-"/>
            </a:pPr>
            <a:r>
              <a:rPr lang="en-LU" dirty="0"/>
              <a:t>Long names with lots of info…</a:t>
            </a:r>
          </a:p>
        </p:txBody>
      </p:sp>
    </p:spTree>
    <p:extLst>
      <p:ext uri="{BB962C8B-B14F-4D97-AF65-F5344CB8AC3E}">
        <p14:creationId xmlns:p14="http://schemas.microsoft.com/office/powerpoint/2010/main" val="38728235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A1327A-A7FC-EACE-BCEB-A404CB062A6C}"/>
              </a:ext>
            </a:extLst>
          </p:cNvPr>
          <p:cNvSpPr txBox="1"/>
          <p:nvPr/>
        </p:nvSpPr>
        <p:spPr>
          <a:xfrm>
            <a:off x="319389" y="1075050"/>
            <a:ext cx="933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/>
              <a:t>Plan:</a:t>
            </a:r>
            <a:endParaRPr lang="en-LU" sz="2800" b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FE6D3C-3F6A-E353-2CEC-05B2315873C4}"/>
              </a:ext>
            </a:extLst>
          </p:cNvPr>
          <p:cNvSpPr txBox="1"/>
          <p:nvPr/>
        </p:nvSpPr>
        <p:spPr>
          <a:xfrm>
            <a:off x="2035426" y="1142231"/>
            <a:ext cx="608499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b="1" dirty="0">
                <a:solidFill>
                  <a:schemeClr val="bg1">
                    <a:lumMod val="65000"/>
                  </a:schemeClr>
                </a:solidFill>
              </a:rPr>
              <a:t>The user manuals: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Conventions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Contest…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Scripts architecture  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(header, hard coded lines..)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Organizing the work: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/>
              <a:t>Disk/Directories 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/>
              <a:t>AMSTer</a:t>
            </a:r>
            <a:r>
              <a:rPr lang="en-GB" sz="1600" dirty="0"/>
              <a:t> Organizer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Processing steps: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download,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read, (baseline computation)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Coregistration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InSAR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processing, mass processing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Deformation time series (+ amplitude time series), web page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Ancillary data: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DEM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MASKS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kml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: where, why, how create</a:t>
            </a:r>
            <a:endParaRPr lang="en-LU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89B1C0-3EE7-1861-0DE6-C261C3777CEB}"/>
              </a:ext>
            </a:extLst>
          </p:cNvPr>
          <p:cNvSpPr txBox="1"/>
          <p:nvPr/>
        </p:nvSpPr>
        <p:spPr>
          <a:xfrm>
            <a:off x="6435919" y="5960690"/>
            <a:ext cx="555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>
                <a:solidFill>
                  <a:schemeClr val="bg1">
                    <a:lumMod val="75000"/>
                  </a:schemeClr>
                </a:solidFill>
              </a:rPr>
              <a:t>+ </a:t>
            </a:r>
            <a:r>
              <a:rPr lang="en-GB">
                <a:solidFill>
                  <a:schemeClr val="bg1">
                    <a:lumMod val="75000"/>
                  </a:schemeClr>
                </a:solidFill>
              </a:rPr>
              <a:t>Provide samples (S1 data, DEM, orbits…) to participants </a:t>
            </a:r>
            <a:endParaRPr lang="en-LU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42378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 dirty="0">
                <a:solidFill>
                  <a:schemeClr val="bg1"/>
                </a:solidFill>
                <a:effectLst/>
                <a:latin typeface="Helvetica" pitchFamily="2" charset="0"/>
              </a:rPr>
              <a:t>Organizing the 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E4D3BC-FF88-E13B-1814-5E04CF7DF716}"/>
              </a:ext>
            </a:extLst>
          </p:cNvPr>
          <p:cNvSpPr txBox="1"/>
          <p:nvPr/>
        </p:nvSpPr>
        <p:spPr>
          <a:xfrm>
            <a:off x="480294" y="1646592"/>
            <a:ext cx="11300466" cy="32008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LU" dirty="0"/>
              <a:t>AMSTer Toolbox expe</a:t>
            </a:r>
            <a:r>
              <a:rPr lang="fr-FR" dirty="0"/>
              <a:t>c</a:t>
            </a:r>
            <a:r>
              <a:rPr lang="en-LU" dirty="0"/>
              <a:t>ts the files to be sorted in specific directories. </a:t>
            </a:r>
          </a:p>
          <a:p>
            <a:pPr>
              <a:spcAft>
                <a:spcPts val="600"/>
              </a:spcAft>
            </a:pPr>
            <a:r>
              <a:rPr lang="en-LU" dirty="0"/>
              <a:t>It will also store automatically the results in dedicated directories, based on your parameters and disk of your choice. </a:t>
            </a:r>
          </a:p>
          <a:p>
            <a:pPr>
              <a:spcAft>
                <a:spcPts val="600"/>
              </a:spcAft>
            </a:pPr>
            <a:endParaRPr lang="en-LU" dirty="0"/>
          </a:p>
          <a:p>
            <a:pPr>
              <a:spcAft>
                <a:spcPts val="600"/>
              </a:spcAft>
            </a:pPr>
            <a:r>
              <a:rPr lang="en-LU" dirty="0"/>
              <a:t>This is probably the most important part to remember: what is where. </a:t>
            </a:r>
          </a:p>
          <a:p>
            <a:pPr>
              <a:spcAft>
                <a:spcPts val="600"/>
              </a:spcAft>
            </a:pPr>
            <a:endParaRPr lang="en-LU" dirty="0"/>
          </a:p>
          <a:p>
            <a:pPr>
              <a:spcAft>
                <a:spcPts val="600"/>
              </a:spcAft>
            </a:pPr>
            <a:r>
              <a:rPr lang="en-LU" dirty="0"/>
              <a:t>If you respect these expected locations in your config, it will run smoothly. </a:t>
            </a:r>
          </a:p>
          <a:p>
            <a:pPr>
              <a:spcAft>
                <a:spcPts val="600"/>
              </a:spcAft>
            </a:pPr>
            <a:r>
              <a:rPr lang="en-LU" dirty="0"/>
              <a:t>Beware to stay consistent in your naming (e.g. use the same </a:t>
            </a:r>
            <a:r>
              <a:rPr lang="en-LU" i="1" dirty="0">
                <a:solidFill>
                  <a:srgbClr val="00B050"/>
                </a:solidFill>
              </a:rPr>
              <a:t>REGION</a:t>
            </a:r>
            <a:r>
              <a:rPr lang="en-LU" dirty="0"/>
              <a:t> and </a:t>
            </a:r>
            <a:r>
              <a:rPr lang="en-LU" i="1" dirty="0">
                <a:solidFill>
                  <a:srgbClr val="00B050"/>
                </a:solidFill>
              </a:rPr>
              <a:t>MODE</a:t>
            </a:r>
            <a:r>
              <a:rPr lang="en-LU" dirty="0"/>
              <a:t> description through the architecture). </a:t>
            </a:r>
          </a:p>
          <a:p>
            <a:pPr>
              <a:spcAft>
                <a:spcPts val="600"/>
              </a:spcAft>
            </a:pPr>
            <a:endParaRPr lang="en-LU" dirty="0"/>
          </a:p>
          <a:p>
            <a:pPr>
              <a:spcAft>
                <a:spcPts val="600"/>
              </a:spcAft>
            </a:pPr>
            <a:r>
              <a:rPr lang="en-LU" dirty="0"/>
              <a:t>In the following tables, we show what is expected for a typical architecture:</a:t>
            </a:r>
          </a:p>
        </p:txBody>
      </p:sp>
    </p:spTree>
    <p:extLst>
      <p:ext uri="{BB962C8B-B14F-4D97-AF65-F5344CB8AC3E}">
        <p14:creationId xmlns:p14="http://schemas.microsoft.com/office/powerpoint/2010/main" val="39649275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Organizing the 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BA3E53-D1A5-944A-1495-117813D3D5DC}"/>
              </a:ext>
            </a:extLst>
          </p:cNvPr>
          <p:cNvSpPr txBox="1"/>
          <p:nvPr/>
        </p:nvSpPr>
        <p:spPr>
          <a:xfrm>
            <a:off x="5358" y="868369"/>
            <a:ext cx="2025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/>
              <a:t>Normal processing:</a:t>
            </a:r>
          </a:p>
        </p:txBody>
      </p:sp>
      <p:graphicFrame>
        <p:nvGraphicFramePr>
          <p:cNvPr id="27" name="Table 34">
            <a:extLst>
              <a:ext uri="{FF2B5EF4-FFF2-40B4-BE49-F238E27FC236}">
                <a16:creationId xmlns:a16="http://schemas.microsoft.com/office/drawing/2014/main" id="{5E525CD2-4995-569B-F25E-CC6AE60F0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098187"/>
              </p:ext>
            </p:extLst>
          </p:nvPr>
        </p:nvGraphicFramePr>
        <p:xfrm>
          <a:off x="5358" y="1300021"/>
          <a:ext cx="12103425" cy="24205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559">
                  <a:extLst>
                    <a:ext uri="{9D8B030D-6E8A-4147-A177-3AD203B41FA5}">
                      <a16:colId xmlns:a16="http://schemas.microsoft.com/office/drawing/2014/main" val="316591775"/>
                    </a:ext>
                  </a:extLst>
                </a:gridCol>
                <a:gridCol w="2327564">
                  <a:extLst>
                    <a:ext uri="{9D8B030D-6E8A-4147-A177-3AD203B41FA5}">
                      <a16:colId xmlns:a16="http://schemas.microsoft.com/office/drawing/2014/main" val="1149637435"/>
                    </a:ext>
                  </a:extLst>
                </a:gridCol>
                <a:gridCol w="1793174">
                  <a:extLst>
                    <a:ext uri="{9D8B030D-6E8A-4147-A177-3AD203B41FA5}">
                      <a16:colId xmlns:a16="http://schemas.microsoft.com/office/drawing/2014/main" val="140403033"/>
                    </a:ext>
                  </a:extLst>
                </a:gridCol>
                <a:gridCol w="1425039">
                  <a:extLst>
                    <a:ext uri="{9D8B030D-6E8A-4147-A177-3AD203B41FA5}">
                      <a16:colId xmlns:a16="http://schemas.microsoft.com/office/drawing/2014/main" val="3874528009"/>
                    </a:ext>
                  </a:extLst>
                </a:gridCol>
                <a:gridCol w="1971304">
                  <a:extLst>
                    <a:ext uri="{9D8B030D-6E8A-4147-A177-3AD203B41FA5}">
                      <a16:colId xmlns:a16="http://schemas.microsoft.com/office/drawing/2014/main" val="1143931547"/>
                    </a:ext>
                  </a:extLst>
                </a:gridCol>
                <a:gridCol w="2327563">
                  <a:extLst>
                    <a:ext uri="{9D8B030D-6E8A-4147-A177-3AD203B41FA5}">
                      <a16:colId xmlns:a16="http://schemas.microsoft.com/office/drawing/2014/main" val="1860748220"/>
                    </a:ext>
                  </a:extLst>
                </a:gridCol>
                <a:gridCol w="1867222">
                  <a:extLst>
                    <a:ext uri="{9D8B030D-6E8A-4147-A177-3AD203B41FA5}">
                      <a16:colId xmlns:a16="http://schemas.microsoft.com/office/drawing/2014/main" val="422846623"/>
                    </a:ext>
                  </a:extLst>
                </a:gridCol>
              </a:tblGrid>
              <a:tr h="353542">
                <a:tc>
                  <a:txBody>
                    <a:bodyPr/>
                    <a:lstStyle/>
                    <a:p>
                      <a:endParaRPr lang="en-LU"/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/>
                        <a:t>Raw data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/>
                        <a:t>Read data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/>
                        <a:t>Baseline tables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/>
                        <a:t>Coregistr. on S</a:t>
                      </a:r>
                      <a:r>
                        <a:rPr lang="en-GB" sz="1400"/>
                        <a:t>u</a:t>
                      </a:r>
                      <a:r>
                        <a:rPr lang="en-LU" sz="1400"/>
                        <a:t>perMaster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/>
                        <a:t>Mass Processed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/>
                        <a:t>MSBAS Time Series</a:t>
                      </a:r>
                    </a:p>
                  </a:txBody>
                  <a:tcPr marL="36000" marR="0"/>
                </a:tc>
                <a:extLst>
                  <a:ext uri="{0D108BD9-81ED-4DB2-BD59-A6C34878D82A}">
                    <a16:rowId xmlns:a16="http://schemas.microsoft.com/office/drawing/2014/main" val="130339355"/>
                  </a:ext>
                </a:extLst>
              </a:tr>
              <a:tr h="312097">
                <a:tc>
                  <a:txBody>
                    <a:bodyPr/>
                    <a:lstStyle/>
                    <a:p>
                      <a:r>
                        <a:rPr lang="en-LU" sz="1400" b="1"/>
                        <a:t>disk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/>
                        <a:t>3600</a:t>
                      </a:r>
                    </a:p>
                  </a:txBody>
                  <a:tcPr marL="3600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/>
                        <a:t>1650</a:t>
                      </a:r>
                    </a:p>
                  </a:txBody>
                  <a:tcPr marL="3600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/>
                        <a:t>1650</a:t>
                      </a:r>
                    </a:p>
                  </a:txBody>
                  <a:tcPr marL="3600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/>
                        <a:t>1650</a:t>
                      </a:r>
                    </a:p>
                  </a:txBody>
                  <a:tcPr marL="3600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/>
                        <a:t>3601</a:t>
                      </a:r>
                    </a:p>
                  </a:txBody>
                  <a:tcPr marL="3600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/>
                        <a:t>3602</a:t>
                      </a:r>
                    </a:p>
                  </a:txBody>
                  <a:tcPr marL="36000" marR="0" anchor="ctr"/>
                </a:tc>
                <a:extLst>
                  <a:ext uri="{0D108BD9-81ED-4DB2-BD59-A6C34878D82A}">
                    <a16:rowId xmlns:a16="http://schemas.microsoft.com/office/drawing/2014/main" val="3861379434"/>
                  </a:ext>
                </a:extLst>
              </a:tr>
              <a:tr h="1742684">
                <a:tc>
                  <a:txBody>
                    <a:bodyPr/>
                    <a:lstStyle/>
                    <a:p>
                      <a:r>
                        <a:rPr lang="en-LU" sz="1400" b="1"/>
                        <a:t>dir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SAR_DATA</a:t>
                      </a:r>
                    </a:p>
                    <a:p>
                      <a:r>
                        <a:rPr lang="en-GB" sz="1200"/>
                        <a:t>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0">
                          <a:solidFill>
                            <a:srgbClr val="00B050"/>
                          </a:solidFill>
                        </a:rPr>
                        <a:t>S1</a:t>
                      </a:r>
                      <a:endParaRPr lang="en-GB" sz="1200" i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GB" sz="1200"/>
                        <a:t>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</a:t>
                      </a:r>
                      <a:r>
                        <a:rPr lang="en-GB" sz="1200"/>
                        <a:t>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>
                          <a:solidFill>
                            <a:srgbClr val="00B050"/>
                          </a:solidFill>
                        </a:rPr>
                        <a:t>S1_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REG</a:t>
                      </a:r>
                      <a:r>
                        <a:rPr lang="en-GB" sz="1100">
                          <a:solidFill>
                            <a:srgbClr val="00B050"/>
                          </a:solidFill>
                        </a:rPr>
                        <a:t>-SLC</a:t>
                      </a:r>
                      <a:endParaRPr lang="en-GB" sz="110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GB" sz="1200"/>
                        <a:t>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</a:t>
                      </a:r>
                      <a:r>
                        <a:rPr lang="en-GB" sz="1200"/>
                        <a:t>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>
                          <a:solidFill>
                            <a:srgbClr val="00B050"/>
                          </a:solidFill>
                        </a:rPr>
                        <a:t>S1_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REG-</a:t>
                      </a:r>
                      <a:r>
                        <a:rPr lang="en-GB" sz="1100">
                          <a:solidFill>
                            <a:srgbClr val="00B050"/>
                          </a:solidFill>
                        </a:rPr>
                        <a:t>SLC.UNZIP</a:t>
                      </a:r>
                      <a:endParaRPr lang="en-GB" sz="110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GB" sz="1200"/>
                        <a:t>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</a:t>
                      </a:r>
                      <a:r>
                        <a:rPr lang="en-GB" sz="1200"/>
                        <a:t>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>
                          <a:solidFill>
                            <a:srgbClr val="00B050"/>
                          </a:solidFill>
                        </a:rPr>
                        <a:t>S1_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REG-S</a:t>
                      </a:r>
                      <a:r>
                        <a:rPr lang="en-GB" sz="1100">
                          <a:solidFill>
                            <a:srgbClr val="00B050"/>
                          </a:solidFill>
                        </a:rPr>
                        <a:t>LC.UNZIP_FORMER</a:t>
                      </a:r>
                    </a:p>
                    <a:p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</a:t>
                      </a:r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YYYY</a:t>
                      </a:r>
                    </a:p>
                    <a:p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</a:t>
                      </a:r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                         :</a:t>
                      </a:r>
                    </a:p>
                    <a:p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SAT</a:t>
                      </a:r>
                    </a:p>
                    <a:p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REGION_MODE ..</a:t>
                      </a:r>
                      <a:endParaRPr lang="en-GB" sz="1200">
                        <a:solidFill>
                          <a:srgbClr val="00B050"/>
                        </a:solidFill>
                      </a:endParaRP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SAR_CSL</a:t>
                      </a:r>
                    </a:p>
                    <a:p>
                      <a:r>
                        <a:rPr lang="en-GB" sz="1200"/>
                        <a:t>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SAT</a:t>
                      </a:r>
                    </a:p>
                    <a:p>
                      <a:r>
                        <a:rPr lang="en-GB" sz="1200"/>
                        <a:t>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REGION_MODE</a:t>
                      </a:r>
                    </a:p>
                    <a:p>
                      <a:r>
                        <a:rPr lang="en-GB" sz="1200"/>
                        <a:t>           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err="1">
                          <a:solidFill>
                            <a:srgbClr val="00B050"/>
                          </a:solidFill>
                        </a:rPr>
                        <a:t>NoCrop</a:t>
                      </a:r>
                      <a:endParaRPr lang="en-LU" sz="1200"/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LU" sz="1200">
                          <a:solidFill>
                            <a:srgbClr val="00B050"/>
                          </a:solidFill>
                        </a:rPr>
                        <a:t>SAR_SM</a:t>
                      </a:r>
                    </a:p>
                    <a:p>
                      <a:r>
                        <a:rPr lang="en-LU" sz="1200"/>
                        <a:t>      </a:t>
                      </a:r>
                      <a:r>
                        <a:rPr lang="en-LU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LU" sz="1200">
                          <a:solidFill>
                            <a:srgbClr val="00B050"/>
                          </a:solidFill>
                        </a:rPr>
                        <a:t>MSBAS</a:t>
                      </a:r>
                    </a:p>
                    <a:p>
                      <a:r>
                        <a:rPr lang="en-GB" sz="1200"/>
                        <a:t>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REGION</a:t>
                      </a:r>
                    </a:p>
                    <a:p>
                      <a:r>
                        <a:rPr lang="en-GB" sz="1200"/>
                        <a:t>     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Set1</a:t>
                      </a:r>
                    </a:p>
                    <a:p>
                      <a:r>
                        <a:rPr lang="en-GB" sz="1200"/>
                        <a:t>     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Set2</a:t>
                      </a:r>
                    </a:p>
                    <a:p>
                      <a:r>
                        <a:rPr lang="en-GB" sz="1200"/>
                        <a:t>                                  :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LU" sz="1200">
                          <a:solidFill>
                            <a:srgbClr val="00B050"/>
                          </a:solidFill>
                        </a:rPr>
                        <a:t>SAR_SM</a:t>
                      </a:r>
                    </a:p>
                    <a:p>
                      <a:r>
                        <a:rPr lang="en-LU" sz="1200"/>
                        <a:t>    </a:t>
                      </a:r>
                      <a:r>
                        <a:rPr lang="en-LU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LU" sz="1200">
                          <a:solidFill>
                            <a:srgbClr val="00B050"/>
                          </a:solidFill>
                        </a:rPr>
                        <a:t>RESAMPLED</a:t>
                      </a:r>
                    </a:p>
                    <a:p>
                      <a:r>
                        <a:rPr lang="en-GB" sz="1200"/>
                        <a:t>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SAT</a:t>
                      </a:r>
                    </a:p>
                    <a:p>
                      <a:r>
                        <a:rPr lang="en-GB" sz="1200"/>
                        <a:t> 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REGION_MODE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SAR_MASSPROCESS</a:t>
                      </a:r>
                    </a:p>
                    <a:p>
                      <a:r>
                        <a:rPr lang="en-GB" sz="1200"/>
                        <a:t>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SAT</a:t>
                      </a:r>
                    </a:p>
                    <a:p>
                      <a:r>
                        <a:rPr lang="en-GB" sz="1200"/>
                        <a:t>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REGION_MODE</a:t>
                      </a:r>
                    </a:p>
                    <a:p>
                      <a:r>
                        <a:rPr lang="en-GB" sz="1200"/>
                        <a:t>  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 err="1">
                          <a:solidFill>
                            <a:srgbClr val="00B050"/>
                          </a:solidFill>
                        </a:rPr>
                        <a:t>SM_Crop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….</a:t>
                      </a:r>
                      <a:br>
                        <a:rPr lang="en-GB" sz="1200"/>
                      </a:br>
                      <a:r>
                        <a:rPr lang="en-GB" sz="1200"/>
                        <a:t>           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>
                          <a:solidFill>
                            <a:srgbClr val="00B050"/>
                          </a:solidFill>
                        </a:rPr>
                        <a:t>Geocoded</a:t>
                      </a:r>
                    </a:p>
                    <a:p>
                      <a:r>
                        <a:rPr lang="en-GB" sz="1200"/>
                        <a:t>           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err="1">
                          <a:solidFill>
                            <a:srgbClr val="00B050"/>
                          </a:solidFill>
                        </a:rPr>
                        <a:t>GeocodedRasters</a:t>
                      </a:r>
                      <a:endParaRPr lang="en-GB" sz="110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sz="1200"/>
                        <a:t>           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Pair1</a:t>
                      </a:r>
                    </a:p>
                    <a:p>
                      <a:r>
                        <a:rPr lang="en-GB" sz="1200"/>
                        <a:t>           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Pair2</a:t>
                      </a:r>
                    </a:p>
                    <a:p>
                      <a:r>
                        <a:rPr lang="en-GB" sz="1200"/>
                        <a:t>                                       :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MSBAS</a:t>
                      </a:r>
                    </a:p>
                    <a:p>
                      <a:r>
                        <a:rPr lang="en-GB" sz="1200"/>
                        <a:t>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REGION_DESCRIPTION</a:t>
                      </a:r>
                    </a:p>
                    <a:p>
                      <a:r>
                        <a:rPr lang="en-GB" sz="1200"/>
                        <a:t>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Mode1</a:t>
                      </a:r>
                      <a:br>
                        <a:rPr lang="en-GB" sz="1200"/>
                      </a:br>
                      <a:r>
                        <a:rPr lang="en-GB" sz="1200"/>
                        <a:t>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Mode2</a:t>
                      </a:r>
                      <a:r>
                        <a:rPr lang="en-GB" sz="1200">
                          <a:solidFill>
                            <a:srgbClr val="00B050"/>
                          </a:solidFill>
                        </a:rPr>
                        <a:t>…</a:t>
                      </a:r>
                    </a:p>
                    <a:p>
                      <a:r>
                        <a:rPr lang="en-GB" sz="1200"/>
                        <a:t>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 err="1">
                          <a:solidFill>
                            <a:srgbClr val="00B050"/>
                          </a:solidFill>
                        </a:rPr>
                        <a:t>zz_EW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..</a:t>
                      </a:r>
                    </a:p>
                    <a:p>
                      <a:r>
                        <a:rPr lang="en-GB" sz="1200"/>
                        <a:t>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 err="1">
                          <a:solidFill>
                            <a:srgbClr val="00B050"/>
                          </a:solidFill>
                        </a:rPr>
                        <a:t>zz_UD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..</a:t>
                      </a:r>
                    </a:p>
                    <a:p>
                      <a:r>
                        <a:rPr lang="en-GB" sz="1200"/>
                        <a:t>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 err="1">
                          <a:solidFill>
                            <a:srgbClr val="00B050"/>
                          </a:solidFill>
                        </a:rPr>
                        <a:t>zz_LOS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..</a:t>
                      </a:r>
                    </a:p>
                    <a:p>
                      <a:r>
                        <a:rPr lang="en-GB" sz="1200"/>
                        <a:t>                  </a:t>
                      </a:r>
                      <a:r>
                        <a:rPr lang="en-GB" sz="12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200" i="1" err="1">
                          <a:solidFill>
                            <a:srgbClr val="00B050"/>
                          </a:solidFill>
                        </a:rPr>
                        <a:t>zz_EW_UD_TS</a:t>
                      </a:r>
                      <a:r>
                        <a:rPr lang="en-GB" sz="1200" i="1">
                          <a:solidFill>
                            <a:srgbClr val="00B050"/>
                          </a:solidFill>
                        </a:rPr>
                        <a:t>..</a:t>
                      </a:r>
                    </a:p>
                    <a:p>
                      <a:endParaRPr lang="en-LU" sz="1200"/>
                    </a:p>
                  </a:txBody>
                  <a:tcPr marL="36000" marR="0"/>
                </a:tc>
                <a:extLst>
                  <a:ext uri="{0D108BD9-81ED-4DB2-BD59-A6C34878D82A}">
                    <a16:rowId xmlns:a16="http://schemas.microsoft.com/office/drawing/2014/main" val="3618167448"/>
                  </a:ext>
                </a:extLst>
              </a:tr>
            </a:tbl>
          </a:graphicData>
        </a:graphic>
      </p:graphicFrame>
      <p:graphicFrame>
        <p:nvGraphicFramePr>
          <p:cNvPr id="8" name="Table 34">
            <a:extLst>
              <a:ext uri="{FF2B5EF4-FFF2-40B4-BE49-F238E27FC236}">
                <a16:creationId xmlns:a16="http://schemas.microsoft.com/office/drawing/2014/main" id="{7F91F509-46C0-D25A-04A5-9EC6299DB5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428184"/>
              </p:ext>
            </p:extLst>
          </p:nvPr>
        </p:nvGraphicFramePr>
        <p:xfrm>
          <a:off x="22429" y="4232653"/>
          <a:ext cx="12149779" cy="26241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242">
                  <a:extLst>
                    <a:ext uri="{9D8B030D-6E8A-4147-A177-3AD203B41FA5}">
                      <a16:colId xmlns:a16="http://schemas.microsoft.com/office/drawing/2014/main" val="316591775"/>
                    </a:ext>
                  </a:extLst>
                </a:gridCol>
                <a:gridCol w="1791941">
                  <a:extLst>
                    <a:ext uri="{9D8B030D-6E8A-4147-A177-3AD203B41FA5}">
                      <a16:colId xmlns:a16="http://schemas.microsoft.com/office/drawing/2014/main" val="1149637435"/>
                    </a:ext>
                  </a:extLst>
                </a:gridCol>
                <a:gridCol w="1065141">
                  <a:extLst>
                    <a:ext uri="{9D8B030D-6E8A-4147-A177-3AD203B41FA5}">
                      <a16:colId xmlns:a16="http://schemas.microsoft.com/office/drawing/2014/main" val="140403033"/>
                    </a:ext>
                  </a:extLst>
                </a:gridCol>
                <a:gridCol w="2067626">
                  <a:extLst>
                    <a:ext uri="{9D8B030D-6E8A-4147-A177-3AD203B41FA5}">
                      <a16:colId xmlns:a16="http://schemas.microsoft.com/office/drawing/2014/main" val="3874528009"/>
                    </a:ext>
                  </a:extLst>
                </a:gridCol>
                <a:gridCol w="2255591">
                  <a:extLst>
                    <a:ext uri="{9D8B030D-6E8A-4147-A177-3AD203B41FA5}">
                      <a16:colId xmlns:a16="http://schemas.microsoft.com/office/drawing/2014/main" val="1143931547"/>
                    </a:ext>
                  </a:extLst>
                </a:gridCol>
                <a:gridCol w="2069422">
                  <a:extLst>
                    <a:ext uri="{9D8B030D-6E8A-4147-A177-3AD203B41FA5}">
                      <a16:colId xmlns:a16="http://schemas.microsoft.com/office/drawing/2014/main" val="1860748220"/>
                    </a:ext>
                  </a:extLst>
                </a:gridCol>
                <a:gridCol w="2398816">
                  <a:extLst>
                    <a:ext uri="{9D8B030D-6E8A-4147-A177-3AD203B41FA5}">
                      <a16:colId xmlns:a16="http://schemas.microsoft.com/office/drawing/2014/main" val="422846623"/>
                    </a:ext>
                  </a:extLst>
                </a:gridCol>
              </a:tblGrid>
              <a:tr h="344960">
                <a:tc>
                  <a:txBody>
                    <a:bodyPr/>
                    <a:lstStyle/>
                    <a:p>
                      <a:endParaRPr lang="en-LU" dirty="0"/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/>
                        <a:t>DEM &amp; GEOID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/>
                        <a:t>KML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/>
                        <a:t>MASK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400"/>
                        <a:t>Parameters &amp; ORBITS</a:t>
                      </a:r>
                      <a:endParaRPr lang="en-LU" sz="1400"/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/>
                        <a:t>SCRIPTS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/>
                        <a:t>Points &amp; events for Time Series</a:t>
                      </a:r>
                    </a:p>
                  </a:txBody>
                  <a:tcPr marL="36000" marR="0"/>
                </a:tc>
                <a:extLst>
                  <a:ext uri="{0D108BD9-81ED-4DB2-BD59-A6C34878D82A}">
                    <a16:rowId xmlns:a16="http://schemas.microsoft.com/office/drawing/2014/main" val="130339355"/>
                  </a:ext>
                </a:extLst>
              </a:tr>
              <a:tr h="322883">
                <a:tc>
                  <a:txBody>
                    <a:bodyPr/>
                    <a:lstStyle/>
                    <a:p>
                      <a:r>
                        <a:rPr lang="en-LU" sz="1400" b="1"/>
                        <a:t>disk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 dirty="0"/>
                        <a:t>DataSAR</a:t>
                      </a:r>
                    </a:p>
                  </a:txBody>
                  <a:tcPr marL="3600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/>
                        <a:t>1650</a:t>
                      </a:r>
                    </a:p>
                  </a:txBody>
                  <a:tcPr marL="3600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 dirty="0"/>
                        <a:t>DataSAR</a:t>
                      </a:r>
                    </a:p>
                  </a:txBody>
                  <a:tcPr marL="3600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 dirty="0"/>
                        <a:t>DataSAR</a:t>
                      </a:r>
                    </a:p>
                  </a:txBody>
                  <a:tcPr marL="3600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/>
                        <a:t>HOME</a:t>
                      </a:r>
                    </a:p>
                  </a:txBody>
                  <a:tcPr marL="3600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U" sz="1400" b="1"/>
                        <a:t>1650</a:t>
                      </a:r>
                    </a:p>
                  </a:txBody>
                  <a:tcPr marL="36000" marR="0" anchor="ctr"/>
                </a:tc>
                <a:extLst>
                  <a:ext uri="{0D108BD9-81ED-4DB2-BD59-A6C34878D82A}">
                    <a16:rowId xmlns:a16="http://schemas.microsoft.com/office/drawing/2014/main" val="3861379434"/>
                  </a:ext>
                </a:extLst>
              </a:tr>
              <a:tr h="1802911">
                <a:tc>
                  <a:txBody>
                    <a:bodyPr/>
                    <a:lstStyle/>
                    <a:p>
                      <a:r>
                        <a:rPr lang="en-LU" sz="1400" b="1"/>
                        <a:t>dir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solidFill>
                            <a:srgbClr val="00B050"/>
                          </a:solidFill>
                        </a:rPr>
                        <a:t>SAR_AUX_FILES   </a:t>
                      </a:r>
                    </a:p>
                    <a:p>
                      <a:r>
                        <a:rPr lang="en-GB" sz="1100"/>
                        <a:t>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0">
                          <a:solidFill>
                            <a:srgbClr val="00B050"/>
                          </a:solidFill>
                        </a:rPr>
                        <a:t>EGM</a:t>
                      </a:r>
                      <a:endParaRPr lang="en-GB" sz="1100" i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GB" sz="1100"/>
                        <a:t>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</a:t>
                      </a:r>
                      <a:r>
                        <a:rPr lang="en-GB" sz="1100"/>
                        <a:t>    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0">
                          <a:solidFill>
                            <a:srgbClr val="00B050"/>
                          </a:solidFill>
                        </a:rPr>
                        <a:t>EGM96</a:t>
                      </a:r>
                    </a:p>
                    <a:p>
                      <a:r>
                        <a:rPr lang="en-GB" sz="1100" i="0">
                          <a:solidFill>
                            <a:srgbClr val="0070C0"/>
                          </a:solidFill>
                        </a:rPr>
                        <a:t>     | </a:t>
                      </a:r>
                      <a:endParaRPr lang="en-GB" sz="1100" i="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sz="1100"/>
                        <a:t>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0">
                          <a:solidFill>
                            <a:srgbClr val="00B050"/>
                          </a:solidFill>
                        </a:rPr>
                        <a:t>DEM</a:t>
                      </a:r>
                      <a:endParaRPr lang="en-GB" sz="1100" i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GB" sz="1100"/>
                        <a:t>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GB" sz="1100"/>
                        <a:t>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SRTM30</a:t>
                      </a:r>
                    </a:p>
                    <a:p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     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          |__</a:t>
                      </a:r>
                      <a:r>
                        <a:rPr lang="en-GB" sz="1100" i="0">
                          <a:solidFill>
                            <a:srgbClr val="00B050"/>
                          </a:solidFill>
                        </a:rPr>
                        <a:t>ALL</a:t>
                      </a:r>
                    </a:p>
                    <a:p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     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          |__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REGION..</a:t>
                      </a:r>
                    </a:p>
                    <a:p>
                      <a:r>
                        <a:rPr lang="en-GB" sz="1100"/>
                        <a:t>     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>
                          <a:solidFill>
                            <a:srgbClr val="00B050"/>
                          </a:solidFill>
                        </a:rPr>
                        <a:t>Copernicus</a:t>
                      </a:r>
                    </a:p>
                    <a:p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         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       |__</a:t>
                      </a:r>
                      <a:r>
                        <a:rPr lang="en-GB" sz="1100" i="0">
                          <a:solidFill>
                            <a:srgbClr val="00B050"/>
                          </a:solidFill>
                        </a:rPr>
                        <a:t>ALL</a:t>
                      </a:r>
                    </a:p>
                    <a:p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           </a:t>
                      </a:r>
                      <a:r>
                        <a:rPr lang="en-GB" sz="1100" i="1">
                          <a:solidFill>
                            <a:srgbClr val="0070C0"/>
                          </a:solidFill>
                        </a:rPr>
                        <a:t>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      |__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REGION..</a:t>
                      </a:r>
                      <a:endParaRPr lang="en-LU" sz="1100">
                        <a:solidFill>
                          <a:srgbClr val="00B050"/>
                        </a:solidFill>
                      </a:endParaRP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GB" sz="1100" err="1">
                          <a:solidFill>
                            <a:srgbClr val="00B050"/>
                          </a:solidFill>
                        </a:rPr>
                        <a:t>kml</a:t>
                      </a:r>
                      <a:endParaRPr lang="en-GB" sz="110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sz="1100"/>
                        <a:t>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REGION</a:t>
                      </a:r>
                    </a:p>
                    <a:p>
                      <a:r>
                        <a:rPr lang="en-GB" sz="1100"/>
                        <a:t>            </a:t>
                      </a:r>
                      <a:endParaRPr lang="en-LU" sz="1100"/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solidFill>
                            <a:srgbClr val="00B050"/>
                          </a:solidFill>
                        </a:rPr>
                        <a:t>SAR_AUX_FILES</a:t>
                      </a:r>
                    </a:p>
                    <a:p>
                      <a:r>
                        <a:rPr lang="en-GB" sz="1100"/>
                        <a:t>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0">
                          <a:solidFill>
                            <a:srgbClr val="00B050"/>
                          </a:solidFill>
                        </a:rPr>
                        <a:t>MASKS</a:t>
                      </a:r>
                      <a:endParaRPr lang="en-GB" sz="1100" i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GB" sz="1100"/>
                        <a:t>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GB" sz="1100"/>
                        <a:t>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 err="1">
                          <a:solidFill>
                            <a:srgbClr val="00B050"/>
                          </a:solidFill>
                        </a:rPr>
                        <a:t>WaterBodies</a:t>
                      </a:r>
                      <a:endParaRPr lang="en-GB" sz="1100" i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GB" sz="1100"/>
                        <a:t>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GB" sz="1100"/>
                        <a:t>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       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REGION</a:t>
                      </a:r>
                      <a:endParaRPr lang="en-GB" sz="1100" i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GB" sz="1100"/>
                        <a:t> 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GB" sz="1100"/>
                        <a:t>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>
                          <a:solidFill>
                            <a:srgbClr val="00B050"/>
                          </a:solidFill>
                        </a:rPr>
                        <a:t>FOR_MASKS</a:t>
                      </a:r>
                    </a:p>
                    <a:p>
                      <a:r>
                        <a:rPr lang="en-GB" sz="1100"/>
                        <a:t>               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GB" sz="1100"/>
                        <a:t>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SAT</a:t>
                      </a:r>
                    </a:p>
                    <a:p>
                      <a:r>
                        <a:rPr lang="en-GB" sz="1100"/>
                        <a:t>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GB" sz="1100"/>
                        <a:t>                            </a:t>
                      </a:r>
                      <a:r>
                        <a:rPr lang="en-GB" sz="110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>
                          <a:solidFill>
                            <a:srgbClr val="00B050"/>
                          </a:solidFill>
                        </a:rPr>
                        <a:t>REGION…</a:t>
                      </a:r>
                    </a:p>
                    <a:p>
                      <a:endParaRPr lang="en-GB" sz="1100" i="1">
                        <a:solidFill>
                          <a:srgbClr val="00B050"/>
                        </a:solidFill>
                      </a:endParaRP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rgbClr val="00B050"/>
                          </a:solidFill>
                        </a:rPr>
                        <a:t>SAR_AUX_FILES</a:t>
                      </a:r>
                    </a:p>
                    <a:p>
                      <a:r>
                        <a:rPr lang="en-GB" sz="1100" dirty="0"/>
                        <a:t>   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0" dirty="0">
                          <a:solidFill>
                            <a:srgbClr val="00B050"/>
                          </a:solidFill>
                        </a:rPr>
                        <a:t>ORBITS</a:t>
                      </a:r>
                    </a:p>
                    <a:p>
                      <a:r>
                        <a:rPr lang="en-GB" sz="1100" i="0" dirty="0">
                          <a:solidFill>
                            <a:srgbClr val="00B050"/>
                          </a:solidFill>
                        </a:rPr>
                        <a:t>     </a:t>
                      </a:r>
                      <a:r>
                        <a:rPr lang="en-GB" sz="1100" i="0" dirty="0">
                          <a:solidFill>
                            <a:srgbClr val="0070C0"/>
                          </a:solidFill>
                        </a:rPr>
                        <a:t>|        |__</a:t>
                      </a:r>
                      <a:r>
                        <a:rPr lang="en-GB" sz="1100" i="0" dirty="0">
                          <a:solidFill>
                            <a:srgbClr val="00B050"/>
                          </a:solidFill>
                        </a:rPr>
                        <a:t>S1_ORB</a:t>
                      </a:r>
                    </a:p>
                    <a:p>
                      <a:r>
                        <a:rPr lang="en-GB" sz="1100" i="0" dirty="0">
                          <a:solidFill>
                            <a:srgbClr val="00B050"/>
                          </a:solidFill>
                        </a:rPr>
                        <a:t>     </a:t>
                      </a:r>
                      <a:r>
                        <a:rPr lang="en-GB" sz="1100" i="0" dirty="0">
                          <a:solidFill>
                            <a:srgbClr val="0070C0"/>
                          </a:solidFill>
                        </a:rPr>
                        <a:t>|        |      |__</a:t>
                      </a:r>
                      <a:r>
                        <a:rPr lang="en-GB" sz="1100" i="0" dirty="0">
                          <a:solidFill>
                            <a:srgbClr val="00B050"/>
                          </a:solidFill>
                        </a:rPr>
                        <a:t>AUX_RESORB</a:t>
                      </a:r>
                    </a:p>
                    <a:p>
                      <a:r>
                        <a:rPr lang="en-GB" sz="1100" i="0" dirty="0">
                          <a:solidFill>
                            <a:srgbClr val="00B050"/>
                          </a:solidFill>
                        </a:rPr>
                        <a:t>     </a:t>
                      </a:r>
                      <a:r>
                        <a:rPr lang="en-GB" sz="1100" i="0" dirty="0">
                          <a:solidFill>
                            <a:srgbClr val="0070C0"/>
                          </a:solidFill>
                        </a:rPr>
                        <a:t>|        |      |__</a:t>
                      </a:r>
                      <a:r>
                        <a:rPr lang="en-GB" sz="1100" i="0" dirty="0">
                          <a:solidFill>
                            <a:srgbClr val="00B050"/>
                          </a:solidFill>
                        </a:rPr>
                        <a:t>AUX_POEORB</a:t>
                      </a:r>
                    </a:p>
                    <a:p>
                      <a:r>
                        <a:rPr lang="en-GB" sz="1100" i="0" dirty="0">
                          <a:solidFill>
                            <a:srgbClr val="00B050"/>
                          </a:solidFill>
                        </a:rPr>
                        <a:t>     </a:t>
                      </a:r>
                      <a:r>
                        <a:rPr lang="en-GB" sz="1100" i="0" dirty="0">
                          <a:solidFill>
                            <a:srgbClr val="0070C0"/>
                          </a:solidFill>
                        </a:rPr>
                        <a:t>|        |__</a:t>
                      </a:r>
                      <a:r>
                        <a:rPr lang="en-GB" sz="1100" i="1" dirty="0">
                          <a:solidFill>
                            <a:srgbClr val="00B050"/>
                          </a:solidFill>
                        </a:rPr>
                        <a:t>ENV_ORB…</a:t>
                      </a:r>
                    </a:p>
                    <a:p>
                      <a:pPr algn="l"/>
                      <a:r>
                        <a:rPr lang="en-GB" sz="1100" i="1" dirty="0">
                          <a:solidFill>
                            <a:srgbClr val="00B050"/>
                          </a:solidFill>
                        </a:rPr>
                        <a:t>     </a:t>
                      </a:r>
                      <a:r>
                        <a:rPr lang="en-GB" sz="1100" i="0" dirty="0">
                          <a:solidFill>
                            <a:srgbClr val="0070C0"/>
                          </a:solidFill>
                        </a:rPr>
                        <a:t>| </a:t>
                      </a:r>
                      <a:endParaRPr lang="en-GB" sz="1100" i="1" dirty="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sz="1100" dirty="0"/>
                        <a:t>   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0" dirty="0" err="1">
                          <a:solidFill>
                            <a:srgbClr val="00B050"/>
                          </a:solidFill>
                        </a:rPr>
                        <a:t>Param</a:t>
                      </a:r>
                      <a:r>
                        <a:rPr lang="en-GB" sz="1100" i="0" err="1">
                          <a:solidFill>
                            <a:srgbClr val="00B050"/>
                          </a:solidFill>
                        </a:rPr>
                        <a:t>_</a:t>
                      </a:r>
                      <a:r>
                        <a:rPr lang="en-GB" sz="1100" i="0">
                          <a:solidFill>
                            <a:srgbClr val="00B050"/>
                          </a:solidFill>
                        </a:rPr>
                        <a:t>files</a:t>
                      </a:r>
                      <a:endParaRPr lang="en-GB" sz="1100" i="0" dirty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GB" sz="1100" dirty="0"/>
                        <a:t>          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 dirty="0">
                          <a:solidFill>
                            <a:srgbClr val="00B050"/>
                          </a:solidFill>
                        </a:rPr>
                        <a:t>SAT</a:t>
                      </a:r>
                    </a:p>
                    <a:p>
                      <a:r>
                        <a:rPr lang="en-GB" sz="1100" dirty="0"/>
                        <a:t>                 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 dirty="0">
                          <a:solidFill>
                            <a:srgbClr val="00B050"/>
                          </a:solidFill>
                        </a:rPr>
                        <a:t>REGION_MODE</a:t>
                      </a:r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rgbClr val="00B050"/>
                          </a:solidFill>
                        </a:rPr>
                        <a:t>SAR</a:t>
                      </a:r>
                    </a:p>
                    <a:p>
                      <a:r>
                        <a:rPr lang="en-GB" sz="1100" dirty="0"/>
                        <a:t>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dirty="0" err="1">
                          <a:solidFill>
                            <a:srgbClr val="00B050"/>
                          </a:solidFill>
                        </a:rPr>
                        <a:t>AMSTer</a:t>
                      </a:r>
                      <a:endParaRPr lang="en-GB" sz="1100" i="0" dirty="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sz="1100" dirty="0"/>
                        <a:t>       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0" dirty="0">
                          <a:solidFill>
                            <a:srgbClr val="00B050"/>
                          </a:solidFill>
                        </a:rPr>
                        <a:t>SCRIPTS_MT</a:t>
                      </a:r>
                      <a:endParaRPr lang="en-GB" sz="1100" i="1" dirty="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sz="1100" dirty="0"/>
                        <a:t>               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dirty="0">
                          <a:solidFill>
                            <a:srgbClr val="00B050"/>
                          </a:solidFill>
                        </a:rPr>
                        <a:t>_</a:t>
                      </a:r>
                      <a:r>
                        <a:rPr lang="en-GB" sz="1100" dirty="0" err="1">
                          <a:solidFill>
                            <a:srgbClr val="00B050"/>
                          </a:solidFill>
                        </a:rPr>
                        <a:t>cron_scripts</a:t>
                      </a:r>
                      <a:endParaRPr lang="en-GB" sz="1100" dirty="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sz="1100" dirty="0"/>
                        <a:t>               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dirty="0" err="1">
                          <a:solidFill>
                            <a:srgbClr val="00B050"/>
                          </a:solidFill>
                        </a:rPr>
                        <a:t>AMSTerOrganizer</a:t>
                      </a:r>
                      <a:endParaRPr lang="en-GB" sz="1100" dirty="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sz="1100" dirty="0"/>
                        <a:t>               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0" dirty="0" err="1">
                          <a:solidFill>
                            <a:srgbClr val="00B050"/>
                          </a:solidFill>
                        </a:rPr>
                        <a:t>zz_Utilities_MT</a:t>
                      </a:r>
                      <a:endParaRPr lang="en-GB" sz="1100" i="0" dirty="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sz="1100" dirty="0"/>
                        <a:t>               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0" dirty="0" err="1">
                          <a:solidFill>
                            <a:srgbClr val="00B050"/>
                          </a:solidFill>
                        </a:rPr>
                        <a:t>zz_Utilities_MT_Ndo</a:t>
                      </a:r>
                      <a:endParaRPr lang="en-GB" sz="1100" dirty="0"/>
                    </a:p>
                  </a:txBody>
                  <a:tcPr marL="36000" marR="0"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GB" sz="1100" dirty="0"/>
                        <a:t>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dirty="0">
                          <a:solidFill>
                            <a:srgbClr val="00B050"/>
                          </a:solidFill>
                        </a:rPr>
                        <a:t> EVENTS_TABLES</a:t>
                      </a:r>
                    </a:p>
                    <a:p>
                      <a:r>
                        <a:rPr lang="en-GB" sz="1100" dirty="0"/>
                        <a:t>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</a:t>
                      </a:r>
                      <a:r>
                        <a:rPr lang="en-GB" sz="1100" dirty="0"/>
                        <a:t>         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 dirty="0">
                          <a:solidFill>
                            <a:srgbClr val="00B050"/>
                          </a:solidFill>
                        </a:rPr>
                        <a:t>REGION</a:t>
                      </a:r>
                    </a:p>
                    <a:p>
                      <a:r>
                        <a:rPr lang="en-GB" sz="1100" dirty="0"/>
                        <a:t>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</a:t>
                      </a:r>
                      <a:endParaRPr lang="en-GB" sz="1100" i="1" dirty="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sz="1100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GB" sz="1100" dirty="0"/>
                        <a:t>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dirty="0" err="1">
                          <a:solidFill>
                            <a:srgbClr val="00B050"/>
                          </a:solidFill>
                        </a:rPr>
                        <a:t>Data_Points</a:t>
                      </a:r>
                      <a:endParaRPr lang="en-GB" sz="1100" dirty="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sz="1100" dirty="0"/>
                        <a:t>               </a:t>
                      </a:r>
                      <a:r>
                        <a:rPr lang="en-GB" sz="1100" dirty="0">
                          <a:solidFill>
                            <a:srgbClr val="0070C0"/>
                          </a:solidFill>
                        </a:rPr>
                        <a:t>|__</a:t>
                      </a:r>
                      <a:r>
                        <a:rPr lang="en-GB" sz="1100" i="1" dirty="0">
                          <a:solidFill>
                            <a:srgbClr val="00B050"/>
                          </a:solidFill>
                        </a:rPr>
                        <a:t>REGION</a:t>
                      </a:r>
                    </a:p>
                    <a:p>
                      <a:endParaRPr lang="en-LU" sz="1100" dirty="0"/>
                    </a:p>
                  </a:txBody>
                  <a:tcPr marL="36000" marR="0"/>
                </a:tc>
                <a:extLst>
                  <a:ext uri="{0D108BD9-81ED-4DB2-BD59-A6C34878D82A}">
                    <a16:rowId xmlns:a16="http://schemas.microsoft.com/office/drawing/2014/main" val="361816744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3AB83EF-FFAC-D0FF-7535-EFCD8C076F0D}"/>
              </a:ext>
            </a:extLst>
          </p:cNvPr>
          <p:cNvSpPr txBox="1"/>
          <p:nvPr/>
        </p:nvSpPr>
        <p:spPr>
          <a:xfrm>
            <a:off x="-3271" y="3862097"/>
            <a:ext cx="1561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/>
              <a:t>Ancillary data:</a:t>
            </a:r>
          </a:p>
        </p:txBody>
      </p:sp>
    </p:spTree>
    <p:extLst>
      <p:ext uri="{BB962C8B-B14F-4D97-AF65-F5344CB8AC3E}">
        <p14:creationId xmlns:p14="http://schemas.microsoft.com/office/powerpoint/2010/main" val="10889555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Organizing the 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E4D3BC-FF88-E13B-1814-5E04CF7DF716}"/>
              </a:ext>
            </a:extLst>
          </p:cNvPr>
          <p:cNvSpPr txBox="1"/>
          <p:nvPr/>
        </p:nvSpPr>
        <p:spPr>
          <a:xfrm>
            <a:off x="358421" y="989812"/>
            <a:ext cx="10763362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LU" dirty="0"/>
              <a:t>To assist you to remember where the things are (and to operate the tool), you can use AMSTer Organizer. </a:t>
            </a:r>
          </a:p>
          <a:p>
            <a:pPr>
              <a:spcBef>
                <a:spcPts val="600"/>
              </a:spcBef>
            </a:pPr>
            <a:r>
              <a:rPr lang="en-LU" dirty="0"/>
              <a:t>This is sort of a Graphical User Interface (GUI) developped with </a:t>
            </a:r>
            <a:r>
              <a:rPr lang="en-LU" i="1" dirty="0">
                <a:solidFill>
                  <a:srgbClr val="0070C0"/>
                </a:solidFill>
              </a:rPr>
              <a:t>pyqt6</a:t>
            </a:r>
            <a:r>
              <a:rPr lang="en-LU" dirty="0"/>
              <a:t>. </a:t>
            </a:r>
          </a:p>
          <a:p>
            <a:pPr>
              <a:spcBef>
                <a:spcPts val="600"/>
              </a:spcBef>
            </a:pPr>
            <a:endParaRPr lang="en-LU" sz="1400" dirty="0"/>
          </a:p>
          <a:p>
            <a:pPr>
              <a:spcBef>
                <a:spcPts val="600"/>
              </a:spcBef>
            </a:pPr>
            <a:r>
              <a:rPr lang="en-LU" dirty="0"/>
              <a:t>It </a:t>
            </a:r>
            <a:r>
              <a:rPr lang="en-US" dirty="0"/>
              <a:t>can be opened</a:t>
            </a:r>
            <a:r>
              <a:rPr lang="en-LU" dirty="0"/>
              <a:t> by launching at the Terminal </a:t>
            </a:r>
            <a:br>
              <a:rPr lang="en-LU" dirty="0"/>
            </a:br>
            <a:r>
              <a:rPr lang="en-LU" dirty="0"/>
              <a:t>(which can be closed after it was launched) the script </a:t>
            </a:r>
            <a:br>
              <a:rPr lang="en-LU" dirty="0"/>
            </a:br>
            <a:r>
              <a:rPr lang="en-LU" b="1" i="1" dirty="0"/>
              <a:t>AMSTerOrganiser.sh </a:t>
            </a:r>
            <a:r>
              <a:rPr lang="en-LU" dirty="0"/>
              <a:t>(located in </a:t>
            </a:r>
            <a:r>
              <a:rPr lang="en-GB" dirty="0">
                <a:solidFill>
                  <a:srgbClr val="00B050"/>
                </a:solidFill>
              </a:rPr>
              <a:t>SCRIPTS_MT</a:t>
            </a:r>
            <a:r>
              <a:rPr lang="en-LU" dirty="0">
                <a:solidFill>
                  <a:srgbClr val="00B050"/>
                </a:solidFill>
              </a:rPr>
              <a:t>/AMSTerOrganizer</a:t>
            </a:r>
            <a:r>
              <a:rPr lang="en-LU" dirty="0"/>
              <a:t>).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248569-E70D-D7B7-335D-8A4B5B6FF5A3}"/>
              </a:ext>
            </a:extLst>
          </p:cNvPr>
          <p:cNvSpPr txBox="1"/>
          <p:nvPr/>
        </p:nvSpPr>
        <p:spPr>
          <a:xfrm>
            <a:off x="7356861" y="2139748"/>
            <a:ext cx="4634168" cy="4154984"/>
          </a:xfrm>
          <a:prstGeom prst="rect">
            <a:avLst/>
          </a:prstGeom>
          <a:solidFill>
            <a:schemeClr val="bg1"/>
          </a:solidFill>
          <a:ln>
            <a:solidFill>
              <a:srgbClr val="C55A1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 # MAX_BUTTON (Maximum number Button per line)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Line 1 = top button area for direct access to data folder (RAW, SAR, AMPLI ...)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1_RAW_DATA 		# /$PATH_3600/SAR_DATA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1_CSL_DATA 		# /$PATH_1650/SAR_CSL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1_RESAMPLED 		# /$PATH_1650/SAR_SM/RESAMPLED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1_SETi 		# /$PATH_1650/SAR_SM/MSBAS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1_AMPLI 		# /$PATH_1650/SAR_SM/AMPLITUDES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1_MASSPROCESS 		# /$PATH_3601/SAR_MASSPROCESS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1_MSBAS 		# /$PATH_3602/MSBAS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Line 2 = middle button area for direct access to scripts folder (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cron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script_ok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utilities...)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2_SCRIPTS_MT 		# /$HOME/SAR/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AMSTer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/SCRIPTS_MT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2_CRON 		# /$HOME/SAR/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AMSTer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/SCRIPTS_MT/_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cron_scripts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2_PARAM_FILES 		# /$PATH_1650/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Param_files_SuperMaster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2_DEM 		# /$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PATH_DataSAR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/SAR_AUX_FILES/DEM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2_MASKS 		# /$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PATH_DataSAR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/SAR_AUX_FILES/MASKS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2_KML 		# /$PATH_1650/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kml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2_EVENTS 		# /$PATH_1650/EVENTS_TABLES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2_POINTS_TS 		# /$PATH_1650/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Data_Points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Line 3 = low button area for direct access to folder from which we want to run scripts (ex: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PlotTS.sh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...)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3_HOME		# /$HOME/PROCESS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3_RUN_1650 		# /$PATH_1650/PROCESS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3_RUN_3600 		# /$PATH_3600/PROCESS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3_RUN_3601 		# /$PATH_3601/PROCESS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3_RUN_3602 		# /$PATH_3602/PROCESS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3_RUN_DellRack_DiskData	 # /Volumes/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dellrack_data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/PROCESS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3_RUN_Dell3_DiskData 	# /Volumes/dell3raid5/PROCESS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3_RUN_HP385_DiskData 	# /Volumes/HP385RAID5/PROCESS</a:t>
            </a:r>
            <a:endParaRPr lang="en-LU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E2B024-97BD-DF5C-8068-E2874FF640DC}"/>
              </a:ext>
            </a:extLst>
          </p:cNvPr>
          <p:cNvSpPr txBox="1"/>
          <p:nvPr/>
        </p:nvSpPr>
        <p:spPr>
          <a:xfrm>
            <a:off x="2379626" y="3705471"/>
            <a:ext cx="491102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LU" b="1" i="1" dirty="0"/>
              <a:t>AMSTerOrganiser.sh </a:t>
            </a:r>
            <a:r>
              <a:rPr lang="en-LU" dirty="0"/>
              <a:t>is configured by editing </a:t>
            </a:r>
            <a:br>
              <a:rPr lang="en-LU" dirty="0"/>
            </a:br>
            <a:r>
              <a:rPr lang="en-LU" dirty="0"/>
              <a:t>the file </a:t>
            </a:r>
            <a:r>
              <a:rPr lang="en-GB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</a:rPr>
              <a:t>SCRIPTS_MT</a:t>
            </a:r>
            <a:r>
              <a:rPr lang="en-LU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</a:rPr>
              <a:t>/AMSTerOrganizer</a:t>
            </a:r>
            <a:r>
              <a:rPr lang="en-LU" sz="1800" dirty="0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/config_</a:t>
            </a:r>
            <a:r>
              <a:rPr lang="en-LU" sz="1800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</a:rPr>
              <a:t>OS</a:t>
            </a:r>
            <a:r>
              <a:rPr lang="en-LU" sz="1800" dirty="0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.txt</a:t>
            </a:r>
            <a:r>
              <a:rPr lang="en-LU" sz="1800" dirty="0">
                <a:effectLst/>
                <a:ea typeface="Arial Unicode MS" panose="020B0604020202020204" pitchFamily="34" charset="-128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en-LU" dirty="0"/>
              <a:t>That’s where </a:t>
            </a:r>
            <a:r>
              <a:rPr lang="en-LU" sz="1800" dirty="0">
                <a:effectLst/>
                <a:ea typeface="Arial Unicode MS" panose="020B0604020202020204" pitchFamily="34" charset="-128"/>
              </a:rPr>
              <a:t>buttons displayed at the top </a:t>
            </a:r>
            <a:br>
              <a:rPr lang="en-LU" sz="1800" dirty="0">
                <a:effectLst/>
                <a:ea typeface="Arial Unicode MS" panose="020B0604020202020204" pitchFamily="34" charset="-128"/>
              </a:rPr>
            </a:br>
            <a:r>
              <a:rPr lang="en-LU" sz="1800" dirty="0">
                <a:effectLst/>
                <a:ea typeface="Arial Unicode MS" panose="020B0604020202020204" pitchFamily="34" charset="-128"/>
              </a:rPr>
              <a:t>(separated by light grey line) are named </a:t>
            </a:r>
            <a:br>
              <a:rPr lang="en-LU" sz="1800" dirty="0">
                <a:effectLst/>
                <a:ea typeface="Arial Unicode MS" panose="020B0604020202020204" pitchFamily="34" charset="-128"/>
              </a:rPr>
            </a:br>
            <a:r>
              <a:rPr lang="en-LU" sz="1800" dirty="0">
                <a:effectLst/>
                <a:ea typeface="Arial Unicode MS" panose="020B0604020202020204" pitchFamily="34" charset="-128"/>
              </a:rPr>
              <a:t>and their corresponding paths are defined. </a:t>
            </a:r>
          </a:p>
          <a:p>
            <a:pPr>
              <a:spcBef>
                <a:spcPts val="600"/>
              </a:spcBef>
            </a:pPr>
            <a:endParaRPr lang="en-LU" sz="1100" dirty="0">
              <a:ea typeface="Arial Unicode MS" panose="020B0604020202020204" pitchFamily="34" charset="-128"/>
            </a:endParaRPr>
          </a:p>
          <a:p>
            <a:pPr>
              <a:spcBef>
                <a:spcPts val="600"/>
              </a:spcBef>
            </a:pPr>
            <a:r>
              <a:rPr lang="en-LU" sz="1800" dirty="0">
                <a:effectLst/>
                <a:ea typeface="Arial Unicode MS" panose="020B0604020202020204" pitchFamily="34" charset="-128"/>
              </a:rPr>
              <a:t>Button names are written with a one digit heading</a:t>
            </a:r>
            <a:br>
              <a:rPr lang="en-LU" sz="1800" dirty="0">
                <a:effectLst/>
                <a:ea typeface="Arial Unicode MS" panose="020B0604020202020204" pitchFamily="34" charset="-128"/>
              </a:rPr>
            </a:br>
            <a:r>
              <a:rPr lang="en-LU" sz="1800" dirty="0">
                <a:effectLst/>
                <a:ea typeface="Arial Unicode MS" panose="020B0604020202020204" pitchFamily="34" charset="-128"/>
              </a:rPr>
              <a:t>defining the section where it will be displayed</a:t>
            </a:r>
          </a:p>
        </p:txBody>
      </p:sp>
    </p:spTree>
    <p:extLst>
      <p:ext uri="{BB962C8B-B14F-4D97-AF65-F5344CB8AC3E}">
        <p14:creationId xmlns:p14="http://schemas.microsoft.com/office/powerpoint/2010/main" val="27861331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74315E61-FD52-9608-C8C3-7530A28C107C}"/>
              </a:ext>
            </a:extLst>
          </p:cNvPr>
          <p:cNvGrpSpPr/>
          <p:nvPr/>
        </p:nvGrpSpPr>
        <p:grpSpPr>
          <a:xfrm>
            <a:off x="144164" y="1012754"/>
            <a:ext cx="7729777" cy="5244548"/>
            <a:chOff x="144164" y="1012754"/>
            <a:chExt cx="7729777" cy="5244548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BB07131-86B3-F894-382F-FE5540B86FD7}"/>
                </a:ext>
              </a:extLst>
            </p:cNvPr>
            <p:cNvGrpSpPr/>
            <p:nvPr/>
          </p:nvGrpSpPr>
          <p:grpSpPr>
            <a:xfrm>
              <a:off x="144164" y="1012754"/>
              <a:ext cx="7729777" cy="5244548"/>
              <a:chOff x="786024" y="1175470"/>
              <a:chExt cx="7387002" cy="4675978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889A9F8-D838-7406-27B1-CD0F290C2D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2757"/>
              <a:stretch/>
            </p:blipFill>
            <p:spPr>
              <a:xfrm>
                <a:off x="786024" y="1175470"/>
                <a:ext cx="7387002" cy="36832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1E6027BF-FDCF-31D9-222E-C0E92A4E85E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5455"/>
              <a:stretch/>
            </p:blipFill>
            <p:spPr>
              <a:xfrm>
                <a:off x="786024" y="1552018"/>
                <a:ext cx="7387002" cy="4299430"/>
              </a:xfrm>
              <a:prstGeom prst="rect">
                <a:avLst/>
              </a:prstGeom>
            </p:spPr>
          </p:pic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4F2F78A-9A6F-F245-DB98-9C45E4C52C18}"/>
                </a:ext>
              </a:extLst>
            </p:cNvPr>
            <p:cNvSpPr txBox="1"/>
            <p:nvPr/>
          </p:nvSpPr>
          <p:spPr>
            <a:xfrm>
              <a:off x="899182" y="5869778"/>
              <a:ext cx="2622687" cy="9233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sz="600" dirty="0" err="1">
                  <a:latin typeface="Lucida Grande" panose="020B0600040502020204" pitchFamily="34" charset="0"/>
                  <a:cs typeface="Lucida Grande" panose="020B0600040502020204" pitchFamily="34" charset="0"/>
                </a:rPr>
                <a:t>AMSTer</a:t>
              </a:r>
              <a:r>
                <a:rPr lang="en-GB" sz="600" dirty="0">
                  <a:latin typeface="Lucida Grande" panose="020B0600040502020204" pitchFamily="34" charset="0"/>
                  <a:cs typeface="Lucida Grande" panose="020B0600040502020204" pitchFamily="34" charset="0"/>
                </a:rPr>
                <a:t>/SCRIPTS_MT/</a:t>
              </a:r>
              <a:r>
                <a:rPr lang="en-GB" sz="600" dirty="0" err="1">
                  <a:latin typeface="Lucida Grande" panose="020B0600040502020204" pitchFamily="34" charset="0"/>
                  <a:cs typeface="Lucida Grande" panose="020B0600040502020204" pitchFamily="34" charset="0"/>
                </a:rPr>
                <a:t>SinglePair.sh</a:t>
              </a:r>
              <a:r>
                <a:rPr lang="en-GB" sz="600" dirty="0">
                  <a:latin typeface="Lucida Grande" panose="020B0600040502020204" pitchFamily="34" charset="0"/>
                  <a:cs typeface="Lucida Grande" panose="020B0600040502020204" pitchFamily="34" charset="0"/>
                </a:rPr>
                <a:t> 20221001 20221013</a:t>
              </a:r>
            </a:p>
          </p:txBody>
        </p:sp>
      </p:grpSp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Organizing the 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70D058B-38EB-A15C-412C-F018B6959E21}"/>
              </a:ext>
            </a:extLst>
          </p:cNvPr>
          <p:cNvSpPr txBox="1"/>
          <p:nvPr/>
        </p:nvSpPr>
        <p:spPr>
          <a:xfrm>
            <a:off x="8407862" y="1109910"/>
            <a:ext cx="26162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sz="1400" dirty="0"/>
              <a:t>Normal progression in processing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25C7BC2-414F-0CC8-17F4-FB425F3891C3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6982691" y="1263799"/>
            <a:ext cx="1425171" cy="2240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8416C2D-CB84-5C35-D0F7-B5497386E06E}"/>
              </a:ext>
            </a:extLst>
          </p:cNvPr>
          <p:cNvSpPr txBox="1"/>
          <p:nvPr/>
        </p:nvSpPr>
        <p:spPr>
          <a:xfrm>
            <a:off x="8407862" y="1381509"/>
            <a:ext cx="11803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sz="1400" dirty="0"/>
              <a:t>Ancillary data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5C8A584-4022-8B82-45BF-AB2D7F7F8E74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6982691" y="1535398"/>
            <a:ext cx="1425171" cy="2240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7C7A685-64D6-B922-0B2A-C83432928FAF}"/>
              </a:ext>
            </a:extLst>
          </p:cNvPr>
          <p:cNvSpPr txBox="1"/>
          <p:nvPr/>
        </p:nvSpPr>
        <p:spPr>
          <a:xfrm>
            <a:off x="8407862" y="1712139"/>
            <a:ext cx="3412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sz="1400" dirty="0"/>
              <a:t>Some processing directories on several disks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15F1944-CDD6-D196-D88B-534FC1E77018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7184571" y="1817620"/>
            <a:ext cx="1223291" cy="48408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116ADC0-4D5D-F600-9F00-1C1BB677DB28}"/>
              </a:ext>
            </a:extLst>
          </p:cNvPr>
          <p:cNvSpPr txBox="1"/>
          <p:nvPr/>
        </p:nvSpPr>
        <p:spPr>
          <a:xfrm>
            <a:off x="8154734" y="3205100"/>
            <a:ext cx="31505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LU" sz="1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isplays the content of the directory selected by a button above</a:t>
            </a:r>
            <a:r>
              <a:rPr lang="en-LU" sz="1400" dirty="0">
                <a:effectLst/>
              </a:rPr>
              <a:t> </a:t>
            </a:r>
            <a:endParaRPr lang="en-LU" sz="1400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9F97D8C-20E6-24AC-0761-B305E57BF062}"/>
              </a:ext>
            </a:extLst>
          </p:cNvPr>
          <p:cNvCxnSpPr>
            <a:cxnSpLocks/>
            <a:stCxn id="32" idx="1"/>
          </p:cNvCxnSpPr>
          <p:nvPr/>
        </p:nvCxnSpPr>
        <p:spPr>
          <a:xfrm flipH="1" flipV="1">
            <a:off x="6931443" y="3310581"/>
            <a:ext cx="1223291" cy="15612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B272C86-9CA7-FF5A-396A-E23D14CDB3CD}"/>
              </a:ext>
            </a:extLst>
          </p:cNvPr>
          <p:cNvSpPr txBox="1"/>
          <p:nvPr/>
        </p:nvSpPr>
        <p:spPr>
          <a:xfrm>
            <a:off x="8561266" y="4575174"/>
            <a:ext cx="29495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Where to go to execute the command</a:t>
            </a:r>
            <a:endParaRPr lang="en-LU" sz="1400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53E6DC6-2C1B-59FF-F269-6A47C05624B3}"/>
              </a:ext>
            </a:extLst>
          </p:cNvPr>
          <p:cNvCxnSpPr>
            <a:cxnSpLocks/>
          </p:cNvCxnSpPr>
          <p:nvPr/>
        </p:nvCxnSpPr>
        <p:spPr>
          <a:xfrm flipH="1">
            <a:off x="7757955" y="4853044"/>
            <a:ext cx="765893" cy="43611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C92F985-83BC-0981-B6F8-708871840A07}"/>
              </a:ext>
            </a:extLst>
          </p:cNvPr>
          <p:cNvSpPr txBox="1"/>
          <p:nvPr/>
        </p:nvSpPr>
        <p:spPr>
          <a:xfrm>
            <a:off x="8462094" y="5145861"/>
            <a:ext cx="3280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Select/write the command or the parameter to add to the command line </a:t>
            </a:r>
            <a:endParaRPr lang="en-LU" sz="1400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47026EA-29E9-282E-3F83-B9C05F5F09CD}"/>
              </a:ext>
            </a:extLst>
          </p:cNvPr>
          <p:cNvCxnSpPr>
            <a:cxnSpLocks/>
          </p:cNvCxnSpPr>
          <p:nvPr/>
        </p:nvCxnSpPr>
        <p:spPr>
          <a:xfrm flipH="1">
            <a:off x="7801710" y="5391450"/>
            <a:ext cx="649907" cy="89464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25B46A52-B1DC-D15E-374F-B4F1AC7BE01D}"/>
              </a:ext>
            </a:extLst>
          </p:cNvPr>
          <p:cNvSpPr txBox="1"/>
          <p:nvPr/>
        </p:nvSpPr>
        <p:spPr>
          <a:xfrm>
            <a:off x="8418339" y="5915945"/>
            <a:ext cx="3280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Command line to execute when ready</a:t>
            </a:r>
            <a:endParaRPr lang="en-LU" sz="1400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C09B397-6261-8747-7962-B0AE02B0FB2D}"/>
              </a:ext>
            </a:extLst>
          </p:cNvPr>
          <p:cNvCxnSpPr>
            <a:cxnSpLocks/>
          </p:cNvCxnSpPr>
          <p:nvPr/>
        </p:nvCxnSpPr>
        <p:spPr>
          <a:xfrm flipH="1">
            <a:off x="7724677" y="6041254"/>
            <a:ext cx="683185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901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6" grpId="0"/>
      <p:bldP spid="28" grpId="0"/>
      <p:bldP spid="32" grpId="0"/>
      <p:bldP spid="34" grpId="0"/>
      <p:bldP spid="37" grpId="0"/>
      <p:bldP spid="4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A1327A-A7FC-EACE-BCEB-A404CB062A6C}"/>
              </a:ext>
            </a:extLst>
          </p:cNvPr>
          <p:cNvSpPr txBox="1"/>
          <p:nvPr/>
        </p:nvSpPr>
        <p:spPr>
          <a:xfrm>
            <a:off x="319389" y="1075050"/>
            <a:ext cx="933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/>
              <a:t>Plan:</a:t>
            </a:r>
            <a:endParaRPr lang="en-LU" sz="2800" b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FE6D3C-3F6A-E353-2CEC-05B2315873C4}"/>
              </a:ext>
            </a:extLst>
          </p:cNvPr>
          <p:cNvSpPr txBox="1"/>
          <p:nvPr/>
        </p:nvSpPr>
        <p:spPr>
          <a:xfrm>
            <a:off x="2035426" y="1142231"/>
            <a:ext cx="608499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b="1" dirty="0">
                <a:solidFill>
                  <a:schemeClr val="bg1">
                    <a:lumMod val="65000"/>
                  </a:schemeClr>
                </a:solidFill>
              </a:rPr>
              <a:t>The user manuals: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Conventions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Contest…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Scripts architecture  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(header, hard coded lines..)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Organizing the work: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Disk/Directories 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AMSTer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Organizer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Processing steps: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/>
              <a:t>download,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/>
              <a:t>read, (baseline computation)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/>
              <a:t>Coregistration</a:t>
            </a:r>
            <a:r>
              <a:rPr lang="en-GB" sz="1600" dirty="0"/>
              <a:t>, </a:t>
            </a:r>
            <a:r>
              <a:rPr lang="en-GB" sz="1600" dirty="0" err="1"/>
              <a:t>InSAR</a:t>
            </a:r>
            <a:r>
              <a:rPr lang="en-GB" sz="1600" dirty="0"/>
              <a:t> processing, mass processing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/>
              <a:t>Deformation time series (+ amplitude time series), web page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Ancillary data: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DEM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MASKS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kml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: where, why, how create</a:t>
            </a:r>
            <a:endParaRPr lang="en-LU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89B1C0-3EE7-1861-0DE6-C261C3777CEB}"/>
              </a:ext>
            </a:extLst>
          </p:cNvPr>
          <p:cNvSpPr txBox="1"/>
          <p:nvPr/>
        </p:nvSpPr>
        <p:spPr>
          <a:xfrm>
            <a:off x="6435919" y="5960690"/>
            <a:ext cx="555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>
                <a:solidFill>
                  <a:schemeClr val="bg1">
                    <a:lumMod val="75000"/>
                  </a:schemeClr>
                </a:solidFill>
              </a:rPr>
              <a:t>+ </a:t>
            </a:r>
            <a:r>
              <a:rPr lang="en-GB">
                <a:solidFill>
                  <a:schemeClr val="bg1">
                    <a:lumMod val="75000"/>
                  </a:schemeClr>
                </a:solidFill>
              </a:rPr>
              <a:t>Provide samples (S1 data, DEM, orbits…) to participants </a:t>
            </a:r>
            <a:endParaRPr lang="en-LU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59887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Processing steps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140368" y="978090"/>
            <a:ext cx="7356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It depends on what you want to do. There is however some common steps:</a:t>
            </a:r>
            <a:endParaRPr lang="nl-B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53D5FF-FB3D-A4CF-4804-FB009F6C9148}"/>
              </a:ext>
            </a:extLst>
          </p:cNvPr>
          <p:cNvSpPr txBox="1"/>
          <p:nvPr/>
        </p:nvSpPr>
        <p:spPr>
          <a:xfrm>
            <a:off x="542440" y="1808782"/>
            <a:ext cx="107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 dirty="0"/>
              <a:t>Then if you want to compute a single interferogram for ground deformation measurement or DEM generation: </a:t>
            </a:r>
            <a:endParaRPr lang="nl-BE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4BC4E7-EA9F-6194-D829-8E4A38DD2913}"/>
              </a:ext>
            </a:extLst>
          </p:cNvPr>
          <p:cNvSpPr txBox="1"/>
          <p:nvPr/>
        </p:nvSpPr>
        <p:spPr>
          <a:xfrm>
            <a:off x="542440" y="2456218"/>
            <a:ext cx="655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 dirty="0"/>
              <a:t>Then if you want to compute a time series of ground deformation: </a:t>
            </a:r>
            <a:endParaRPr lang="nl-BE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AD9E2F-663B-6B92-FA89-34530C9C49F9}"/>
              </a:ext>
            </a:extLst>
          </p:cNvPr>
          <p:cNvSpPr txBox="1"/>
          <p:nvPr/>
        </p:nvSpPr>
        <p:spPr>
          <a:xfrm>
            <a:off x="542440" y="4867222"/>
            <a:ext cx="6325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 dirty="0"/>
              <a:t>Then if you want to compute a time series of amplitude images: </a:t>
            </a:r>
            <a:endParaRPr lang="nl-BE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DEE025-D030-82F6-C510-0E70D5C993F5}"/>
              </a:ext>
            </a:extLst>
          </p:cNvPr>
          <p:cNvSpPr txBox="1"/>
          <p:nvPr/>
        </p:nvSpPr>
        <p:spPr>
          <a:xfrm>
            <a:off x="325178" y="1280538"/>
            <a:ext cx="33299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LU" sz="1600" dirty="0"/>
              <a:t>Download the data (see manual) </a:t>
            </a:r>
          </a:p>
          <a:p>
            <a:pPr marL="342900" indent="-342900">
              <a:buAutoNum type="arabicPeriod"/>
            </a:pPr>
            <a:r>
              <a:rPr lang="en-LU" sz="1600" dirty="0"/>
              <a:t>Read the data: </a:t>
            </a:r>
            <a:r>
              <a:rPr lang="en-LU" sz="1600" b="1" i="1" dirty="0"/>
              <a:t>Read_All_Img.sh</a:t>
            </a:r>
            <a:endParaRPr lang="en-LU" sz="16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E66783-F187-FB4E-1A39-C750F0057FA1}"/>
              </a:ext>
            </a:extLst>
          </p:cNvPr>
          <p:cNvSpPr txBox="1"/>
          <p:nvPr/>
        </p:nvSpPr>
        <p:spPr>
          <a:xfrm>
            <a:off x="911589" y="2141431"/>
            <a:ext cx="54088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GB" sz="1600"/>
              <a:t> Compute the interferogram and geocoding: </a:t>
            </a:r>
            <a:r>
              <a:rPr lang="en-LU" sz="1600" b="1" i="1"/>
              <a:t>SinglePair.sh </a:t>
            </a:r>
            <a:r>
              <a:rPr lang="en-LU" sz="1600" i="1"/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42DF4CA-A77D-7ECA-2C06-6DECE417D0C7}"/>
              </a:ext>
            </a:extLst>
          </p:cNvPr>
          <p:cNvSpPr txBox="1"/>
          <p:nvPr/>
        </p:nvSpPr>
        <p:spPr>
          <a:xfrm>
            <a:off x="891871" y="2833324"/>
            <a:ext cx="1123398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GB" sz="1600"/>
              <a:t>C</a:t>
            </a:r>
            <a:r>
              <a:rPr lang="en-LU" sz="1600"/>
              <a:t>ompute the list of pairs [and search for t</a:t>
            </a:r>
            <a:r>
              <a:rPr lang="en-GB" sz="1600"/>
              <a:t>he</a:t>
            </a:r>
            <a:r>
              <a:rPr lang="en-LU" sz="1600"/>
              <a:t> Super Master] (&amp; baseline plot): </a:t>
            </a:r>
            <a:r>
              <a:rPr lang="en-GB" sz="1600" b="1" i="1" err="1"/>
              <a:t>Prepa_MSBAS.sh</a:t>
            </a:r>
            <a:endParaRPr lang="en-GB" sz="1600" b="1" i="1"/>
          </a:p>
          <a:p>
            <a:pPr marL="342900" indent="-342900">
              <a:buFont typeface="+mj-lt"/>
              <a:buAutoNum type="arabicPeriod" startAt="3"/>
            </a:pPr>
            <a:r>
              <a:rPr lang="en-GB" sz="1600" err="1"/>
              <a:t>Coregister</a:t>
            </a:r>
            <a:r>
              <a:rPr lang="en-GB" sz="1600"/>
              <a:t> every image on the Super Master:  </a:t>
            </a:r>
            <a:r>
              <a:rPr lang="en-GB" sz="1600" b="1" i="1" err="1"/>
              <a:t>SuperMasterCoreg.sh</a:t>
            </a:r>
            <a:endParaRPr lang="en-GB" sz="1600" b="1" i="1"/>
          </a:p>
          <a:p>
            <a:pPr marL="342900" indent="-342900">
              <a:buFont typeface="+mj-lt"/>
              <a:buAutoNum type="arabicPeriod" startAt="3"/>
            </a:pPr>
            <a:r>
              <a:rPr lang="en-LU" sz="1600"/>
              <a:t>Compute all the interferometric pairs: </a:t>
            </a:r>
            <a:r>
              <a:rPr lang="en-GB" sz="1600" b="1" i="1" err="1"/>
              <a:t>SuperMaster_MassProc.sh</a:t>
            </a:r>
            <a:r>
              <a:rPr lang="en-GB" sz="1600" b="1" i="1"/>
              <a:t> </a:t>
            </a:r>
            <a:r>
              <a:rPr lang="en-GB" sz="1600"/>
              <a:t>(maybe perform some preliminary tests with</a:t>
            </a:r>
            <a:r>
              <a:rPr lang="en-LU" sz="1600" b="1" i="1"/>
              <a:t> SinglePair.sh</a:t>
            </a:r>
            <a:r>
              <a:rPr lang="en-LU" sz="1600"/>
              <a:t>)</a:t>
            </a:r>
            <a:r>
              <a:rPr lang="en-GB" sz="1600"/>
              <a:t> </a:t>
            </a:r>
            <a:endParaRPr lang="en-LU" sz="1600"/>
          </a:p>
          <a:p>
            <a:pPr marL="342900" indent="-342900">
              <a:buFont typeface="+mj-lt"/>
              <a:buAutoNum type="arabicPeriod" startAt="3"/>
            </a:pPr>
            <a:r>
              <a:rPr lang="en-LU" sz="1600"/>
              <a:t>Prepare the msbas-required files : </a:t>
            </a:r>
            <a:r>
              <a:rPr lang="en-GB" sz="1600" b="1" i="1" err="1"/>
              <a:t>build_header_msbas_criteria.sh</a:t>
            </a:r>
            <a:endParaRPr lang="en-GB" sz="1600" b="1" i="1"/>
          </a:p>
          <a:p>
            <a:pPr marL="342900" indent="-342900">
              <a:buFont typeface="+mj-lt"/>
              <a:buAutoNum type="arabicPeriod" startAt="3"/>
            </a:pPr>
            <a:r>
              <a:rPr lang="en-GB" sz="1600"/>
              <a:t>Run the MSBAS inversion: </a:t>
            </a:r>
            <a:r>
              <a:rPr lang="en-GB" sz="1600" b="1" i="1" err="1"/>
              <a:t>MSBAS.sh</a:t>
            </a:r>
            <a:endParaRPr lang="en-GB" sz="1600" b="1" i="1"/>
          </a:p>
          <a:p>
            <a:pPr marL="342900" indent="-342900">
              <a:buFont typeface="+mj-lt"/>
              <a:buAutoNum type="arabicPeriod" startAt="3"/>
            </a:pPr>
            <a:r>
              <a:rPr lang="en-GB" sz="1600"/>
              <a:t>[Search for most appropriate MSBAS inversion parameters: </a:t>
            </a:r>
            <a:r>
              <a:rPr lang="en-GB" sz="1600" b="1" i="1" err="1"/>
              <a:t>test_lcurve.sh</a:t>
            </a:r>
            <a:r>
              <a:rPr lang="en-GB" sz="1600"/>
              <a:t>]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en-GB" sz="1600"/>
              <a:t>[Plot some (double difference) time series: </a:t>
            </a:r>
            <a:r>
              <a:rPr lang="en-GB" sz="1600" b="1" i="1" err="1"/>
              <a:t>PlotTS.sh</a:t>
            </a:r>
            <a:r>
              <a:rPr lang="en-GB" sz="1600"/>
              <a:t> or </a:t>
            </a:r>
            <a:r>
              <a:rPr lang="en-GB" sz="1600" b="1" i="1" err="1"/>
              <a:t>PlotTS_all_comp.sh</a:t>
            </a:r>
            <a:r>
              <a:rPr lang="en-GB" sz="1600"/>
              <a:t>] 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en-GB" sz="1600"/>
              <a:t>[Make your web page to display/share results]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8C546B-73FE-E206-89CA-E6D8C4F8E149}"/>
              </a:ext>
            </a:extLst>
          </p:cNvPr>
          <p:cNvSpPr txBox="1"/>
          <p:nvPr/>
        </p:nvSpPr>
        <p:spPr>
          <a:xfrm>
            <a:off x="167314" y="5951754"/>
            <a:ext cx="11804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S</a:t>
            </a:r>
            <a:r>
              <a:rPr lang="en-LU" b="1" dirty="0">
                <a:solidFill>
                  <a:srgbClr val="FF0000"/>
                </a:solidFill>
              </a:rPr>
              <a:t>ee also e.g. automatised procedures in cron jobs provided as examples (they also contains several tools for checking files)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E15B25F-B388-9736-36C3-2E25019A26DC}"/>
              </a:ext>
            </a:extLst>
          </p:cNvPr>
          <p:cNvSpPr txBox="1"/>
          <p:nvPr/>
        </p:nvSpPr>
        <p:spPr>
          <a:xfrm>
            <a:off x="940716" y="5213182"/>
            <a:ext cx="90012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nl-BE" sz="1600"/>
              <a:t>Only in slant range, with a gif [cropped] animation tagged with dates, for all pairs SM-SLV: </a:t>
            </a:r>
            <a:r>
              <a:rPr lang="nl-BE" sz="1600" b="1" i="1"/>
              <a:t> ALL2GIF.sh</a:t>
            </a:r>
            <a:r>
              <a:rPr lang="nl-BE" sz="1600"/>
              <a:t> </a:t>
            </a:r>
            <a:endParaRPr lang="en-GB" sz="16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2EEC78F-8F6C-C63E-4AB0-035B44DF8517}"/>
              </a:ext>
            </a:extLst>
          </p:cNvPr>
          <p:cNvSpPr txBox="1"/>
          <p:nvPr/>
        </p:nvSpPr>
        <p:spPr>
          <a:xfrm>
            <a:off x="940716" y="5629220"/>
            <a:ext cx="92190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nl-BE" sz="1600"/>
              <a:t>In slant range and in geographical coordinates, for all pairs in a provided list: </a:t>
            </a:r>
            <a:r>
              <a:rPr lang="nl-BE" sz="1600" b="1" i="1"/>
              <a:t>MultiLaunch_Ampli_Coh.sh</a:t>
            </a:r>
            <a:endParaRPr lang="en-GB" sz="1600" b="1" i="1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D654DD-0A1F-5697-6C3B-50E810B0E0B3}"/>
              </a:ext>
            </a:extLst>
          </p:cNvPr>
          <p:cNvSpPr txBox="1"/>
          <p:nvPr/>
        </p:nvSpPr>
        <p:spPr>
          <a:xfrm>
            <a:off x="670042" y="539509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/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2711287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3" grpId="0"/>
      <p:bldP spid="24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Processing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F6A116-7E8F-244A-A965-F16C8CCF856B}"/>
              </a:ext>
            </a:extLst>
          </p:cNvPr>
          <p:cNvSpPr txBox="1"/>
          <p:nvPr/>
        </p:nvSpPr>
        <p:spPr>
          <a:xfrm>
            <a:off x="279828" y="1134775"/>
            <a:ext cx="6202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/>
              <a:t>Information about downloads (see also </a:t>
            </a:r>
            <a:r>
              <a:rPr lang="en-LU" b="1">
                <a:solidFill>
                  <a:srgbClr val="FF0000"/>
                </a:solidFill>
              </a:rPr>
              <a:t>chapter 1 in manual</a:t>
            </a:r>
            <a:r>
              <a:rPr lang="en-LU" b="1"/>
              <a:t>):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44BFA7-B9AA-7161-8790-84096EF1C696}"/>
              </a:ext>
            </a:extLst>
          </p:cNvPr>
          <p:cNvSpPr txBox="1"/>
          <p:nvPr/>
        </p:nvSpPr>
        <p:spPr>
          <a:xfrm>
            <a:off x="801060" y="1635223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/>
              <a:t>CSK: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9556CF-217D-2CDF-6489-B8CA147349BF}"/>
              </a:ext>
            </a:extLst>
          </p:cNvPr>
          <p:cNvSpPr txBox="1"/>
          <p:nvPr/>
        </p:nvSpPr>
        <p:spPr>
          <a:xfrm>
            <a:off x="708202" y="3688750"/>
            <a:ext cx="1521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S1 (IW &amp; SM):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787D94-DE5C-9D33-7A56-4AA8145F1D19}"/>
              </a:ext>
            </a:extLst>
          </p:cNvPr>
          <p:cNvSpPr txBox="1"/>
          <p:nvPr/>
        </p:nvSpPr>
        <p:spPr>
          <a:xfrm>
            <a:off x="1407316" y="1927139"/>
            <a:ext cx="75577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O</a:t>
            </a:r>
            <a:r>
              <a:rPr lang="en-LU" dirty="0"/>
              <a:t>ften provided all mixed (ascending and descending, different modes etc…)</a:t>
            </a:r>
          </a:p>
          <a:p>
            <a:pPr marL="285750" indent="-285750">
              <a:buFontTx/>
              <a:buChar char="-"/>
            </a:pPr>
            <a:r>
              <a:rPr lang="en-LU" dirty="0"/>
              <a:t>Provided with fancy names </a:t>
            </a:r>
          </a:p>
          <a:p>
            <a:pPr marL="285750" indent="-285750">
              <a:buFontTx/>
              <a:buChar char="-"/>
            </a:pPr>
            <a:r>
              <a:rPr lang="en-LU" dirty="0"/>
              <a:t>See manual for scripts to assisting in sorting these data 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800" b="1" i="1" dirty="0" err="1">
                <a:effectLst/>
                <a:ea typeface="Times New Roman" panose="02020603050405020304" pitchFamily="18" charset="0"/>
              </a:rPr>
              <a:t>ReadDateCSK.sh</a:t>
            </a:r>
            <a:endParaRPr lang="en-LU" dirty="0">
              <a:effectLst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800" b="1" i="1" dirty="0" err="1">
                <a:effectLst/>
                <a:ea typeface="Times New Roman" panose="02020603050405020304" pitchFamily="18" charset="0"/>
              </a:rPr>
              <a:t>Prepa_CSK.sh</a:t>
            </a:r>
            <a:endParaRPr lang="en-US" sz="1800" b="1" i="1" dirty="0">
              <a:effectLst/>
              <a:ea typeface="Times New Roman" panose="02020603050405020304" pitchFamily="18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800" b="1" i="1" dirty="0" err="1">
                <a:effectLst/>
                <a:ea typeface="Times New Roman" panose="02020603050405020304" pitchFamily="18" charset="0"/>
              </a:rPr>
              <a:t>Prepa_CSK_SuperSite.sh</a:t>
            </a:r>
            <a:r>
              <a:rPr lang="en-LU" dirty="0">
                <a:effectLst/>
              </a:rPr>
              <a:t> </a:t>
            </a:r>
            <a:endParaRPr lang="en-L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305785-5F5E-2FB1-78BB-38BD7FFF125D}"/>
              </a:ext>
            </a:extLst>
          </p:cNvPr>
          <p:cNvSpPr txBox="1"/>
          <p:nvPr/>
        </p:nvSpPr>
        <p:spPr>
          <a:xfrm>
            <a:off x="1407315" y="3973443"/>
            <a:ext cx="99096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 dirty="0"/>
              <a:t>Need to download the data (see example of script in Toolbox) and store in </a:t>
            </a:r>
            <a:br>
              <a:rPr lang="nl-BE" dirty="0"/>
            </a:br>
            <a:r>
              <a:rPr lang="nl-BE" dirty="0"/>
              <a:t>	</a:t>
            </a:r>
            <a:r>
              <a:rPr lang="en-US" sz="1800" dirty="0">
                <a:solidFill>
                  <a:srgbClr val="00B050"/>
                </a:solidFill>
                <a:effectLst/>
                <a:ea typeface="Times New Roman" panose="02020603050405020304" pitchFamily="18" charset="0"/>
              </a:rPr>
              <a:t>…/SAR_DATA/S1/S1-DATA-</a:t>
            </a:r>
            <a:r>
              <a:rPr lang="en-US" sz="1800" i="1" dirty="0">
                <a:solidFill>
                  <a:srgbClr val="00B050"/>
                </a:solidFill>
                <a:effectLst/>
                <a:ea typeface="Times New Roman" panose="02020603050405020304" pitchFamily="18" charset="0"/>
              </a:rPr>
              <a:t>TARGET</a:t>
            </a:r>
            <a:r>
              <a:rPr lang="en-US" sz="1800" dirty="0">
                <a:solidFill>
                  <a:srgbClr val="00B050"/>
                </a:solidFill>
                <a:effectLst/>
                <a:ea typeface="Times New Roman" panose="02020603050405020304" pitchFamily="18" charset="0"/>
              </a:rPr>
              <a:t>-SLC </a:t>
            </a:r>
            <a:endParaRPr lang="nl-BE" dirty="0"/>
          </a:p>
          <a:p>
            <a:pPr marL="285750" indent="-285750">
              <a:buFontTx/>
              <a:buChar char="-"/>
            </a:pPr>
            <a:r>
              <a:rPr lang="nl-BE" dirty="0"/>
              <a:t>Unzip them and store them in a directory named (see manual)</a:t>
            </a:r>
            <a:br>
              <a:rPr lang="nl-BE" dirty="0"/>
            </a:br>
            <a:r>
              <a:rPr lang="nl-BE" dirty="0"/>
              <a:t>	</a:t>
            </a:r>
            <a:r>
              <a:rPr lang="en-US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…/SAR_DATA/S1/S1-DATA-</a:t>
            </a:r>
            <a:r>
              <a:rPr lang="en-US" sz="1800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TARGET</a:t>
            </a:r>
            <a:r>
              <a:rPr lang="en-US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-SLC.UNZIP </a:t>
            </a:r>
            <a:br>
              <a:rPr lang="en-LU" dirty="0">
                <a:solidFill>
                  <a:srgbClr val="0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LU" dirty="0">
                <a:solidFill>
                  <a:srgbClr val="0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	(May use </a:t>
            </a:r>
            <a:r>
              <a:rPr lang="en-US" sz="1800" b="1" i="1" dirty="0">
                <a:effectLst/>
                <a:ea typeface="Times New Roman" panose="02020603050405020304" pitchFamily="18" charset="0"/>
              </a:rPr>
              <a:t>Unzip_S1.sh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to unzip all S1 images from a directory)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0E2778-759C-A345-A22B-8555AF5706AE}"/>
              </a:ext>
            </a:extLst>
          </p:cNvPr>
          <p:cNvSpPr txBox="1"/>
          <p:nvPr/>
        </p:nvSpPr>
        <p:spPr>
          <a:xfrm>
            <a:off x="786024" y="5276177"/>
            <a:ext cx="1074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TSX/TDX: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EBD86D0-439E-C6CE-5A73-621F2651DF33}"/>
              </a:ext>
            </a:extLst>
          </p:cNvPr>
          <p:cNvSpPr txBox="1"/>
          <p:nvPr/>
        </p:nvSpPr>
        <p:spPr>
          <a:xfrm>
            <a:off x="1407315" y="5625221"/>
            <a:ext cx="9909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/>
              <a:t>May need </a:t>
            </a:r>
            <a:r>
              <a:rPr lang="nl-BE" b="1" i="1"/>
              <a:t>Prepa_TSX.sh </a:t>
            </a:r>
            <a:r>
              <a:rPr lang="nl-BE"/>
              <a:t>to change the name and check their acquisition modes and/or footprints. See manual </a:t>
            </a:r>
            <a:endParaRPr lang="en-US" sz="1800"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56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21" grpId="0"/>
      <p:bldP spid="22" grpId="0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A1327A-A7FC-EACE-BCEB-A404CB062A6C}"/>
              </a:ext>
            </a:extLst>
          </p:cNvPr>
          <p:cNvSpPr txBox="1"/>
          <p:nvPr/>
        </p:nvSpPr>
        <p:spPr>
          <a:xfrm>
            <a:off x="319389" y="1075050"/>
            <a:ext cx="933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/>
              <a:t>Plan:</a:t>
            </a:r>
            <a:endParaRPr lang="en-LU" sz="2800" b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FE6D3C-3F6A-E353-2CEC-05B2315873C4}"/>
              </a:ext>
            </a:extLst>
          </p:cNvPr>
          <p:cNvSpPr txBox="1"/>
          <p:nvPr/>
        </p:nvSpPr>
        <p:spPr>
          <a:xfrm>
            <a:off x="2035426" y="1142231"/>
            <a:ext cx="608499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b="1" dirty="0"/>
              <a:t>The user manual: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Conventions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Contest…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Scripts architecture  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(header, hard coded lines..)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Organizing the work: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Disk/Directories 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AMSTer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Organizer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Processing steps: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download,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read, (baseline computation)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Coregistration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InSAR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processing, mass processing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Deformation time series (+ amplitude time series), web page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Ancillary data: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DEM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MASKS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kml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: where, why, how create</a:t>
            </a:r>
            <a:endParaRPr lang="en-LU" sz="1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1660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Processing steps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0724B-7431-F0D3-A0C0-A3AF86BAEE08}"/>
              </a:ext>
            </a:extLst>
          </p:cNvPr>
          <p:cNvSpPr txBox="1"/>
          <p:nvPr/>
        </p:nvSpPr>
        <p:spPr>
          <a:xfrm>
            <a:off x="427406" y="1591672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S1 (IW &amp; SM):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87536B-2119-8711-7F61-E52BDD06B851}"/>
              </a:ext>
            </a:extLst>
          </p:cNvPr>
          <p:cNvSpPr txBox="1"/>
          <p:nvPr/>
        </p:nvSpPr>
        <p:spPr>
          <a:xfrm>
            <a:off x="791225" y="1934063"/>
            <a:ext cx="113346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dirty="0">
                <a:ea typeface="Times New Roman" panose="02020603050405020304" pitchFamily="18" charset="0"/>
              </a:rPr>
              <a:t>After reading with </a:t>
            </a:r>
            <a:r>
              <a:rPr lang="en-LU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Read_All_Img.sh</a:t>
            </a:r>
            <a:r>
              <a:rPr lang="en-US" dirty="0">
                <a:ea typeface="Times New Roman" panose="02020603050405020304" pitchFamily="18" charset="0"/>
              </a:rPr>
              <a:t>, for the sake of efficiency, raw images older than 6 months will be moved from 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br>
              <a:rPr lang="en-LU" sz="1800" dirty="0">
                <a:effectLst/>
                <a:ea typeface="Times New Roman" panose="02020603050405020304" pitchFamily="18" charset="0"/>
              </a:rPr>
            </a:br>
            <a:r>
              <a:rPr lang="en-US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…/SAR_DATA/S1/S1-DATA-</a:t>
            </a:r>
            <a:r>
              <a:rPr lang="en-US" sz="1800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TARGET</a:t>
            </a:r>
            <a:r>
              <a:rPr lang="en-US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-SLC.UNZIP</a:t>
            </a:r>
            <a:br>
              <a:rPr lang="en-LU" sz="1800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LU" sz="1800" dirty="0"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to </a:t>
            </a:r>
            <a:br>
              <a:rPr lang="en-LU" sz="1800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…/SAR_DATA/S1/S1-DATA-</a:t>
            </a:r>
            <a:r>
              <a:rPr lang="en-US" sz="1800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TARGET</a:t>
            </a:r>
            <a:r>
              <a:rPr lang="en-US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-SLC.UNZIP</a:t>
            </a:r>
            <a:r>
              <a:rPr lang="en-LU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_FORMER/</a:t>
            </a:r>
            <a:r>
              <a:rPr lang="en-LU" sz="1800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yyyy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LU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Read_All_Img.sh 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will NOT attempt to read again images stored in</a:t>
            </a:r>
            <a:r>
              <a:rPr lang="en-LU" dirty="0">
                <a:solidFill>
                  <a:srgbClr val="00B05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…</a:t>
            </a:r>
            <a:r>
              <a:rPr lang="en-LU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_FORMER/</a:t>
            </a:r>
            <a:r>
              <a:rPr lang="en-LU" sz="1800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yyyy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unless you ask him by adding the parameter </a:t>
            </a:r>
            <a:r>
              <a:rPr lang="en-LU" i="1" dirty="0">
                <a:solidFill>
                  <a:srgbClr val="00B05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ForceAllYears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. Doing so also force to check updated orbits for images in </a:t>
            </a:r>
            <a:r>
              <a:rPr lang="en-LU" dirty="0">
                <a:solidFill>
                  <a:srgbClr val="00B05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…</a:t>
            </a:r>
            <a:r>
              <a:rPr lang="en-LU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_FORMER/</a:t>
            </a:r>
            <a:r>
              <a:rPr lang="en-LU" sz="1800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yyyy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While attempting to read new data, the script will also check if orbits were updated. </a:t>
            </a:r>
            <a:b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Indeed images are provided with preliminary orbits, updated with final ones after 3 weeks. </a:t>
            </a:r>
            <a:b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If a new orbit is available: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GB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I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t will update the image in SAR_CSL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GB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I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t will move the following products already computed with the preliminary orbit 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GB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T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he coregistration on the Super Master 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  <a:sym typeface="Wingdings" pitchFamily="2" charset="2"/>
              </a:rPr>
              <a:t> in </a:t>
            </a:r>
            <a:r>
              <a:rPr lang="en-LU" dirty="0">
                <a:solidFill>
                  <a:srgbClr val="00B050"/>
                </a:solidFill>
                <a:ea typeface="Arial Unicode MS" panose="020B0604020202020204" pitchFamily="34" charset="-128"/>
                <a:cs typeface="Arial Unicode MS" panose="020B0604020202020204" pitchFamily="34" charset="-128"/>
                <a:sym typeface="Wingdings" pitchFamily="2" charset="2"/>
              </a:rPr>
              <a:t>SAR_SM/RESAMPLED/S1_CLN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GB" dirty="0">
                <a:ea typeface="Arial Unicode MS" panose="020B0604020202020204" pitchFamily="34" charset="-128"/>
                <a:cs typeface="Arial Unicode MS" panose="020B0604020202020204" pitchFamily="34" charset="-128"/>
                <a:sym typeface="Wingdings" pitchFamily="2" charset="2"/>
              </a:rPr>
              <a:t>T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  <a:sym typeface="Wingdings" pitchFamily="2" charset="2"/>
              </a:rPr>
              <a:t>he mass processed pairs  in </a:t>
            </a:r>
            <a:r>
              <a:rPr lang="en-LU" dirty="0">
                <a:solidFill>
                  <a:srgbClr val="00B050"/>
                </a:solidFill>
                <a:ea typeface="Arial Unicode MS" panose="020B0604020202020204" pitchFamily="34" charset="-128"/>
                <a:cs typeface="Arial Unicode MS" panose="020B0604020202020204" pitchFamily="34" charset="-128"/>
                <a:sym typeface="Wingdings" pitchFamily="2" charset="2"/>
              </a:rPr>
              <a:t>SAR_MASSPROCESS/S1_CLN</a:t>
            </a:r>
          </a:p>
          <a:p>
            <a:pPr lvl="2"/>
            <a:r>
              <a:rPr lang="en-LU" dirty="0"/>
              <a:t>providing that you launched </a:t>
            </a:r>
            <a:r>
              <a:rPr lang="en-LU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Read_All_Img.sh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with the place were resampled and mass processed pairs are stored as parameters </a:t>
            </a:r>
            <a:endParaRPr lang="en-L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EAF31A-3182-4B85-749C-C39E615405F8}"/>
              </a:ext>
            </a:extLst>
          </p:cNvPr>
          <p:cNvSpPr txBox="1"/>
          <p:nvPr/>
        </p:nvSpPr>
        <p:spPr>
          <a:xfrm>
            <a:off x="291702" y="1122142"/>
            <a:ext cx="6842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/>
              <a:t>Information about reading the images (see also </a:t>
            </a:r>
            <a:r>
              <a:rPr lang="en-LU" b="1">
                <a:solidFill>
                  <a:srgbClr val="FF0000"/>
                </a:solidFill>
              </a:rPr>
              <a:t>chapter 2 in manual</a:t>
            </a:r>
            <a:r>
              <a:rPr lang="en-LU" b="1"/>
              <a:t>): </a:t>
            </a:r>
          </a:p>
        </p:txBody>
      </p:sp>
    </p:spTree>
    <p:extLst>
      <p:ext uri="{BB962C8B-B14F-4D97-AF65-F5344CB8AC3E}">
        <p14:creationId xmlns:p14="http://schemas.microsoft.com/office/powerpoint/2010/main" val="1562659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Processing steps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87536B-2119-8711-7F61-E52BDD06B851}"/>
              </a:ext>
            </a:extLst>
          </p:cNvPr>
          <p:cNvSpPr txBox="1"/>
          <p:nvPr/>
        </p:nvSpPr>
        <p:spPr>
          <a:xfrm>
            <a:off x="1178476" y="1923868"/>
            <a:ext cx="574841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LU" dirty="0"/>
              <a:t>Reading S1 </a:t>
            </a:r>
            <a:r>
              <a:rPr lang="en-LU" dirty="0">
                <a:solidFill>
                  <a:srgbClr val="FF0000"/>
                </a:solidFill>
              </a:rPr>
              <a:t>IW</a:t>
            </a:r>
            <a:r>
              <a:rPr lang="en-LU" dirty="0"/>
              <a:t> images allows selecting all and only the bursts overlapping an area of interest. </a:t>
            </a:r>
            <a:br>
              <a:rPr lang="en-LU" dirty="0"/>
            </a:br>
            <a:br>
              <a:rPr lang="en-LU" dirty="0"/>
            </a:br>
            <a:r>
              <a:rPr lang="en-LU" dirty="0"/>
              <a:t>If needed, it will stitch bursts from several frames. The area of interest is provided as a </a:t>
            </a:r>
            <a:r>
              <a:rPr lang="en-LU" dirty="0">
                <a:solidFill>
                  <a:srgbClr val="0070C0"/>
                </a:solidFill>
              </a:rPr>
              <a:t>kml</a:t>
            </a:r>
            <a:r>
              <a:rPr lang="en-LU" dirty="0"/>
              <a:t> </a:t>
            </a:r>
            <a:r>
              <a:rPr lang="en-LU" dirty="0">
                <a:solidFill>
                  <a:srgbClr val="0070C0"/>
                </a:solidFill>
              </a:rPr>
              <a:t>file</a:t>
            </a:r>
            <a:r>
              <a:rPr lang="en-LU" dirty="0"/>
              <a:t> when running</a:t>
            </a:r>
            <a:r>
              <a:rPr lang="en-LU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Read_All_Img.sh. </a:t>
            </a:r>
            <a:br>
              <a:rPr lang="en-LU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br>
              <a:rPr lang="en-LU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Beware: at processing, if using a kml for cropping, ensure to use the same kml or a smaller one to avoi</a:t>
            </a:r>
            <a:r>
              <a:rPr lang="fr-FR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d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re-stitching bursts in you</a:t>
            </a:r>
            <a:r>
              <a:rPr lang="fr-FR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r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pair processing directo</a:t>
            </a:r>
            <a:r>
              <a:rPr lang="fr-FR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r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y (huge waste of time and disk space). </a:t>
            </a:r>
            <a:r>
              <a:rPr lang="en-LU" dirty="0"/>
              <a:t>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EAF31A-3182-4B85-749C-C39E615405F8}"/>
              </a:ext>
            </a:extLst>
          </p:cNvPr>
          <p:cNvSpPr txBox="1"/>
          <p:nvPr/>
        </p:nvSpPr>
        <p:spPr>
          <a:xfrm>
            <a:off x="291702" y="1122142"/>
            <a:ext cx="6842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/>
              <a:t>Information about reading the images (see also </a:t>
            </a:r>
            <a:r>
              <a:rPr lang="en-LU" b="1">
                <a:solidFill>
                  <a:srgbClr val="FF0000"/>
                </a:solidFill>
              </a:rPr>
              <a:t>chapter 2 in manual</a:t>
            </a:r>
            <a:r>
              <a:rPr lang="en-LU" b="1"/>
              <a:t>):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3C12B0-1E1A-210A-B696-2BDA7A6897EE}"/>
              </a:ext>
            </a:extLst>
          </p:cNvPr>
          <p:cNvSpPr txBox="1"/>
          <p:nvPr/>
        </p:nvSpPr>
        <p:spPr>
          <a:xfrm>
            <a:off x="427406" y="1591672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S1 (IW &amp; SM): 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B19CD63-5F40-386F-E3F2-67FD845C0E33}"/>
              </a:ext>
            </a:extLst>
          </p:cNvPr>
          <p:cNvGrpSpPr/>
          <p:nvPr/>
        </p:nvGrpSpPr>
        <p:grpSpPr>
          <a:xfrm>
            <a:off x="7776024" y="1180411"/>
            <a:ext cx="3909935" cy="4588309"/>
            <a:chOff x="7776024" y="1180411"/>
            <a:chExt cx="3909935" cy="4588309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14BDBE2-E851-1809-CD39-DA58BC359B21}"/>
                </a:ext>
              </a:extLst>
            </p:cNvPr>
            <p:cNvGrpSpPr/>
            <p:nvPr/>
          </p:nvGrpSpPr>
          <p:grpSpPr>
            <a:xfrm>
              <a:off x="9640761" y="3418982"/>
              <a:ext cx="1390389" cy="1386218"/>
              <a:chOff x="9281675" y="3271186"/>
              <a:chExt cx="1390389" cy="1386218"/>
            </a:xfrm>
          </p:grpSpPr>
          <p:sp>
            <p:nvSpPr>
              <p:cNvPr id="8" name="Frame 7">
                <a:extLst>
                  <a:ext uri="{FF2B5EF4-FFF2-40B4-BE49-F238E27FC236}">
                    <a16:creationId xmlns:a16="http://schemas.microsoft.com/office/drawing/2014/main" id="{B0604C20-8117-E10E-5A3E-8F25401965B7}"/>
                  </a:ext>
                </a:extLst>
              </p:cNvPr>
              <p:cNvSpPr/>
              <p:nvPr/>
            </p:nvSpPr>
            <p:spPr>
              <a:xfrm>
                <a:off x="9281675" y="3271186"/>
                <a:ext cx="1390389" cy="1365337"/>
              </a:xfrm>
              <a:prstGeom prst="frame">
                <a:avLst>
                  <a:gd name="adj1" fmla="val 4243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LU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192C2CE-E208-142E-AA85-DD29DFE86D77}"/>
                  </a:ext>
                </a:extLst>
              </p:cNvPr>
              <p:cNvSpPr txBox="1"/>
              <p:nvPr/>
            </p:nvSpPr>
            <p:spPr>
              <a:xfrm>
                <a:off x="9289833" y="4288072"/>
                <a:ext cx="5251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U" dirty="0">
                    <a:solidFill>
                      <a:srgbClr val="0070C0"/>
                    </a:solidFill>
                  </a:rPr>
                  <a:t>AOI</a:t>
                </a:r>
              </a:p>
            </p:txBody>
          </p:sp>
        </p:grpSp>
        <p:sp>
          <p:nvSpPr>
            <p:cNvPr id="28" name="Frame 27">
              <a:extLst>
                <a:ext uri="{FF2B5EF4-FFF2-40B4-BE49-F238E27FC236}">
                  <a16:creationId xmlns:a16="http://schemas.microsoft.com/office/drawing/2014/main" id="{934B4CBD-FB0E-F698-0D21-826D699E8B0A}"/>
                </a:ext>
              </a:extLst>
            </p:cNvPr>
            <p:cNvSpPr/>
            <p:nvPr/>
          </p:nvSpPr>
          <p:spPr>
            <a:xfrm rot="20260811">
              <a:off x="8911724" y="4596407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FBBC7708-5FFB-3F5F-D161-16B29208EB1B}"/>
                </a:ext>
              </a:extLst>
            </p:cNvPr>
            <p:cNvGrpSpPr/>
            <p:nvPr/>
          </p:nvGrpSpPr>
          <p:grpSpPr>
            <a:xfrm>
              <a:off x="7776024" y="1180411"/>
              <a:ext cx="2871103" cy="2716466"/>
              <a:chOff x="8003507" y="484607"/>
              <a:chExt cx="2871103" cy="2716466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4573B75C-A410-7BCE-B6E6-EA7BC06E58E7}"/>
                  </a:ext>
                </a:extLst>
              </p:cNvPr>
              <p:cNvGrpSpPr/>
              <p:nvPr/>
            </p:nvGrpSpPr>
            <p:grpSpPr>
              <a:xfrm>
                <a:off x="8379745" y="484607"/>
                <a:ext cx="2494865" cy="2716466"/>
                <a:chOff x="7783422" y="905316"/>
                <a:chExt cx="2494865" cy="2716466"/>
              </a:xfrm>
            </p:grpSpPr>
            <p:sp>
              <p:nvSpPr>
                <p:cNvPr id="22" name="Frame 21">
                  <a:extLst>
                    <a:ext uri="{FF2B5EF4-FFF2-40B4-BE49-F238E27FC236}">
                      <a16:creationId xmlns:a16="http://schemas.microsoft.com/office/drawing/2014/main" id="{3BDC7913-D5F4-614D-3E22-9D40413AB14A}"/>
                    </a:ext>
                  </a:extLst>
                </p:cNvPr>
                <p:cNvSpPr/>
                <p:nvPr/>
              </p:nvSpPr>
              <p:spPr>
                <a:xfrm rot="20260811">
                  <a:off x="7783422" y="1589397"/>
                  <a:ext cx="882738" cy="2032385"/>
                </a:xfrm>
                <a:prstGeom prst="frame">
                  <a:avLst>
                    <a:gd name="adj1" fmla="val 915"/>
                  </a:avLst>
                </a:prstGeom>
                <a:solidFill>
                  <a:srgbClr val="C00000">
                    <a:alpha val="62000"/>
                  </a:srgbClr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U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Frame 22">
                  <a:extLst>
                    <a:ext uri="{FF2B5EF4-FFF2-40B4-BE49-F238E27FC236}">
                      <a16:creationId xmlns:a16="http://schemas.microsoft.com/office/drawing/2014/main" id="{D96A8020-DA10-DBD7-CB6E-3560B2849A84}"/>
                    </a:ext>
                  </a:extLst>
                </p:cNvPr>
                <p:cNvSpPr/>
                <p:nvPr/>
              </p:nvSpPr>
              <p:spPr>
                <a:xfrm rot="20260811">
                  <a:off x="8728660" y="1582961"/>
                  <a:ext cx="882738" cy="2032385"/>
                </a:xfrm>
                <a:prstGeom prst="frame">
                  <a:avLst>
                    <a:gd name="adj1" fmla="val 915"/>
                  </a:avLst>
                </a:prstGeom>
                <a:solidFill>
                  <a:srgbClr val="C00000">
                    <a:alpha val="62000"/>
                  </a:srgbClr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U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Frame 23">
                  <a:extLst>
                    <a:ext uri="{FF2B5EF4-FFF2-40B4-BE49-F238E27FC236}">
                      <a16:creationId xmlns:a16="http://schemas.microsoft.com/office/drawing/2014/main" id="{01D7889F-166B-3A15-FF13-88FDBD636209}"/>
                    </a:ext>
                  </a:extLst>
                </p:cNvPr>
                <p:cNvSpPr/>
                <p:nvPr/>
              </p:nvSpPr>
              <p:spPr>
                <a:xfrm rot="20260811">
                  <a:off x="9395549" y="905316"/>
                  <a:ext cx="882738" cy="2032385"/>
                </a:xfrm>
                <a:prstGeom prst="frame">
                  <a:avLst>
                    <a:gd name="adj1" fmla="val 915"/>
                  </a:avLst>
                </a:prstGeom>
                <a:solidFill>
                  <a:srgbClr val="C00000">
                    <a:alpha val="62000"/>
                  </a:srgbClr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U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69CE435-6070-1E67-F159-BC4901EEDB0D}"/>
                  </a:ext>
                </a:extLst>
              </p:cNvPr>
              <p:cNvSpPr txBox="1"/>
              <p:nvPr/>
            </p:nvSpPr>
            <p:spPr>
              <a:xfrm rot="20301654">
                <a:off x="8003507" y="1273047"/>
                <a:ext cx="64633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U" sz="1600" dirty="0">
                    <a:solidFill>
                      <a:srgbClr val="C00000"/>
                    </a:solidFill>
                  </a:rPr>
                  <a:t>Img 1</a:t>
                </a: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88C19CDE-5483-867F-922F-3F34CA6A8FAE}"/>
                </a:ext>
              </a:extLst>
            </p:cNvPr>
            <p:cNvGrpSpPr/>
            <p:nvPr/>
          </p:nvGrpSpPr>
          <p:grpSpPr>
            <a:xfrm>
              <a:off x="8542919" y="3052254"/>
              <a:ext cx="2871103" cy="2716466"/>
              <a:chOff x="8003507" y="484607"/>
              <a:chExt cx="2871103" cy="27164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3CDD6A5E-F88C-BF25-5BB5-A45BEF2F197D}"/>
                  </a:ext>
                </a:extLst>
              </p:cNvPr>
              <p:cNvGrpSpPr/>
              <p:nvPr/>
            </p:nvGrpSpPr>
            <p:grpSpPr>
              <a:xfrm>
                <a:off x="8379745" y="484607"/>
                <a:ext cx="2494865" cy="2716466"/>
                <a:chOff x="7783422" y="905316"/>
                <a:chExt cx="2494865" cy="2716466"/>
              </a:xfrm>
            </p:grpSpPr>
            <p:sp>
              <p:nvSpPr>
                <p:cNvPr id="35" name="Frame 34">
                  <a:extLst>
                    <a:ext uri="{FF2B5EF4-FFF2-40B4-BE49-F238E27FC236}">
                      <a16:creationId xmlns:a16="http://schemas.microsoft.com/office/drawing/2014/main" id="{9E54DA35-5DF9-0D25-88ED-EB35985F4991}"/>
                    </a:ext>
                  </a:extLst>
                </p:cNvPr>
                <p:cNvSpPr/>
                <p:nvPr/>
              </p:nvSpPr>
              <p:spPr>
                <a:xfrm rot="20260811">
                  <a:off x="7783422" y="1589397"/>
                  <a:ext cx="882738" cy="2032385"/>
                </a:xfrm>
                <a:prstGeom prst="frame">
                  <a:avLst>
                    <a:gd name="adj1" fmla="val 915"/>
                  </a:avLst>
                </a:prstGeom>
                <a:solidFill>
                  <a:schemeClr val="accent4">
                    <a:lumMod val="75000"/>
                    <a:alpha val="62000"/>
                  </a:schemeClr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U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6" name="Frame 35">
                  <a:extLst>
                    <a:ext uri="{FF2B5EF4-FFF2-40B4-BE49-F238E27FC236}">
                      <a16:creationId xmlns:a16="http://schemas.microsoft.com/office/drawing/2014/main" id="{67126295-9299-FAC6-3E36-13EEBBBCF44A}"/>
                    </a:ext>
                  </a:extLst>
                </p:cNvPr>
                <p:cNvSpPr/>
                <p:nvPr/>
              </p:nvSpPr>
              <p:spPr>
                <a:xfrm rot="20260811">
                  <a:off x="8728660" y="1582961"/>
                  <a:ext cx="882738" cy="2032385"/>
                </a:xfrm>
                <a:prstGeom prst="frame">
                  <a:avLst>
                    <a:gd name="adj1" fmla="val 915"/>
                  </a:avLst>
                </a:prstGeom>
                <a:solidFill>
                  <a:schemeClr val="accent4">
                    <a:lumMod val="75000"/>
                    <a:alpha val="62000"/>
                  </a:schemeClr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U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Frame 36">
                  <a:extLst>
                    <a:ext uri="{FF2B5EF4-FFF2-40B4-BE49-F238E27FC236}">
                      <a16:creationId xmlns:a16="http://schemas.microsoft.com/office/drawing/2014/main" id="{6799C648-9C29-D465-EB83-DEC8F403A190}"/>
                    </a:ext>
                  </a:extLst>
                </p:cNvPr>
                <p:cNvSpPr/>
                <p:nvPr/>
              </p:nvSpPr>
              <p:spPr>
                <a:xfrm rot="20260811">
                  <a:off x="9395549" y="905316"/>
                  <a:ext cx="882738" cy="2032385"/>
                </a:xfrm>
                <a:prstGeom prst="frame">
                  <a:avLst>
                    <a:gd name="adj1" fmla="val 915"/>
                  </a:avLst>
                </a:prstGeom>
                <a:solidFill>
                  <a:schemeClr val="accent4">
                    <a:lumMod val="75000"/>
                    <a:alpha val="62000"/>
                  </a:schemeClr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LU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D5CA6EC-83AA-9A94-5946-955609645ED4}"/>
                  </a:ext>
                </a:extLst>
              </p:cNvPr>
              <p:cNvSpPr txBox="1"/>
              <p:nvPr/>
            </p:nvSpPr>
            <p:spPr>
              <a:xfrm rot="20301654">
                <a:off x="8003507" y="1273047"/>
                <a:ext cx="64633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LU" sz="1600" dirty="0">
                    <a:solidFill>
                      <a:schemeClr val="accent4">
                        <a:lumMod val="75000"/>
                      </a:schemeClr>
                    </a:solidFill>
                  </a:rPr>
                  <a:t>Img 2</a:t>
                </a:r>
              </a:p>
            </p:txBody>
          </p:sp>
        </p:grpSp>
        <p:sp>
          <p:nvSpPr>
            <p:cNvPr id="40" name="Frame 39">
              <a:extLst>
                <a:ext uri="{FF2B5EF4-FFF2-40B4-BE49-F238E27FC236}">
                  <a16:creationId xmlns:a16="http://schemas.microsoft.com/office/drawing/2014/main" id="{30799D6F-4959-EA5F-BD87-24422D4C8EEE}"/>
                </a:ext>
              </a:extLst>
            </p:cNvPr>
            <p:cNvSpPr/>
            <p:nvPr/>
          </p:nvSpPr>
          <p:spPr>
            <a:xfrm rot="20260811">
              <a:off x="9005899" y="4820731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41" name="Frame 40">
              <a:extLst>
                <a:ext uri="{FF2B5EF4-FFF2-40B4-BE49-F238E27FC236}">
                  <a16:creationId xmlns:a16="http://schemas.microsoft.com/office/drawing/2014/main" id="{566B82E6-EEC0-4367-1DD1-1568E7103EC8}"/>
                </a:ext>
              </a:extLst>
            </p:cNvPr>
            <p:cNvSpPr/>
            <p:nvPr/>
          </p:nvSpPr>
          <p:spPr>
            <a:xfrm rot="20260811">
              <a:off x="9908311" y="4702569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42" name="Frame 41">
              <a:extLst>
                <a:ext uri="{FF2B5EF4-FFF2-40B4-BE49-F238E27FC236}">
                  <a16:creationId xmlns:a16="http://schemas.microsoft.com/office/drawing/2014/main" id="{5E4C64B0-0B53-D067-F8A2-93101974E7E7}"/>
                </a:ext>
              </a:extLst>
            </p:cNvPr>
            <p:cNvSpPr/>
            <p:nvPr/>
          </p:nvSpPr>
          <p:spPr>
            <a:xfrm rot="20260811">
              <a:off x="9810700" y="4478253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43" name="Frame 42">
              <a:extLst>
                <a:ext uri="{FF2B5EF4-FFF2-40B4-BE49-F238E27FC236}">
                  <a16:creationId xmlns:a16="http://schemas.microsoft.com/office/drawing/2014/main" id="{E95FE056-6FD2-FE2F-33E7-3509840165CE}"/>
                </a:ext>
              </a:extLst>
            </p:cNvPr>
            <p:cNvSpPr/>
            <p:nvPr/>
          </p:nvSpPr>
          <p:spPr>
            <a:xfrm rot="20260811">
              <a:off x="9716513" y="4253933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44" name="Frame 43">
              <a:extLst>
                <a:ext uri="{FF2B5EF4-FFF2-40B4-BE49-F238E27FC236}">
                  <a16:creationId xmlns:a16="http://schemas.microsoft.com/office/drawing/2014/main" id="{0BCDD2F6-81A0-CDAD-E1C3-64917FC6FBC4}"/>
                </a:ext>
              </a:extLst>
            </p:cNvPr>
            <p:cNvSpPr/>
            <p:nvPr/>
          </p:nvSpPr>
          <p:spPr>
            <a:xfrm rot="20260811">
              <a:off x="9625755" y="4029620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45" name="Frame 44">
              <a:extLst>
                <a:ext uri="{FF2B5EF4-FFF2-40B4-BE49-F238E27FC236}">
                  <a16:creationId xmlns:a16="http://schemas.microsoft.com/office/drawing/2014/main" id="{316A1D9D-009F-B804-E2BF-CECFE8CF7371}"/>
                </a:ext>
              </a:extLst>
            </p:cNvPr>
            <p:cNvSpPr/>
            <p:nvPr/>
          </p:nvSpPr>
          <p:spPr>
            <a:xfrm rot="20260811">
              <a:off x="9531569" y="3801874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46" name="Frame 45">
              <a:extLst>
                <a:ext uri="{FF2B5EF4-FFF2-40B4-BE49-F238E27FC236}">
                  <a16:creationId xmlns:a16="http://schemas.microsoft.com/office/drawing/2014/main" id="{CA2DAB49-52A5-842E-0559-63F97DC0ACBD}"/>
                </a:ext>
              </a:extLst>
            </p:cNvPr>
            <p:cNvSpPr/>
            <p:nvPr/>
          </p:nvSpPr>
          <p:spPr>
            <a:xfrm rot="20260811">
              <a:off x="9437385" y="3577553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47" name="Frame 46">
              <a:extLst>
                <a:ext uri="{FF2B5EF4-FFF2-40B4-BE49-F238E27FC236}">
                  <a16:creationId xmlns:a16="http://schemas.microsoft.com/office/drawing/2014/main" id="{6798FDFE-A467-BA6D-297D-F9F1D6EA6DA1}"/>
                </a:ext>
              </a:extLst>
            </p:cNvPr>
            <p:cNvSpPr/>
            <p:nvPr/>
          </p:nvSpPr>
          <p:spPr>
            <a:xfrm rot="20260811">
              <a:off x="9350051" y="3349811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48" name="Frame 47">
              <a:extLst>
                <a:ext uri="{FF2B5EF4-FFF2-40B4-BE49-F238E27FC236}">
                  <a16:creationId xmlns:a16="http://schemas.microsoft.com/office/drawing/2014/main" id="{610F8A7E-51B0-B6BD-9D06-4234702166B6}"/>
                </a:ext>
              </a:extLst>
            </p:cNvPr>
            <p:cNvSpPr/>
            <p:nvPr/>
          </p:nvSpPr>
          <p:spPr>
            <a:xfrm rot="20260811">
              <a:off x="10249285" y="3241651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49" name="Frame 48">
              <a:extLst>
                <a:ext uri="{FF2B5EF4-FFF2-40B4-BE49-F238E27FC236}">
                  <a16:creationId xmlns:a16="http://schemas.microsoft.com/office/drawing/2014/main" id="{BD6A5470-907E-B2B2-1B42-D042EFE626A8}"/>
                </a:ext>
              </a:extLst>
            </p:cNvPr>
            <p:cNvSpPr/>
            <p:nvPr/>
          </p:nvSpPr>
          <p:spPr>
            <a:xfrm rot="20260811">
              <a:off x="10340344" y="3465540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50" name="Frame 49">
              <a:extLst>
                <a:ext uri="{FF2B5EF4-FFF2-40B4-BE49-F238E27FC236}">
                  <a16:creationId xmlns:a16="http://schemas.microsoft.com/office/drawing/2014/main" id="{C43EF397-299B-6224-C205-96FBA8137E92}"/>
                </a:ext>
              </a:extLst>
            </p:cNvPr>
            <p:cNvSpPr/>
            <p:nvPr/>
          </p:nvSpPr>
          <p:spPr>
            <a:xfrm rot="20260811">
              <a:off x="10432381" y="3693835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51" name="Frame 50">
              <a:extLst>
                <a:ext uri="{FF2B5EF4-FFF2-40B4-BE49-F238E27FC236}">
                  <a16:creationId xmlns:a16="http://schemas.microsoft.com/office/drawing/2014/main" id="{ABEFDCA6-A580-2823-C5C2-0BF93576619E}"/>
                </a:ext>
              </a:extLst>
            </p:cNvPr>
            <p:cNvSpPr/>
            <p:nvPr/>
          </p:nvSpPr>
          <p:spPr>
            <a:xfrm rot="20260811">
              <a:off x="10526969" y="3918269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52" name="Frame 51">
              <a:extLst>
                <a:ext uri="{FF2B5EF4-FFF2-40B4-BE49-F238E27FC236}">
                  <a16:creationId xmlns:a16="http://schemas.microsoft.com/office/drawing/2014/main" id="{76138D0D-F627-D682-F770-9268FC1E446F}"/>
                </a:ext>
              </a:extLst>
            </p:cNvPr>
            <p:cNvSpPr/>
            <p:nvPr/>
          </p:nvSpPr>
          <p:spPr>
            <a:xfrm rot="20260811">
              <a:off x="10617738" y="4141756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53" name="Frame 52">
              <a:extLst>
                <a:ext uri="{FF2B5EF4-FFF2-40B4-BE49-F238E27FC236}">
                  <a16:creationId xmlns:a16="http://schemas.microsoft.com/office/drawing/2014/main" id="{15BA7499-D757-B6A5-9B29-1A041126375F}"/>
                </a:ext>
              </a:extLst>
            </p:cNvPr>
            <p:cNvSpPr/>
            <p:nvPr/>
          </p:nvSpPr>
          <p:spPr>
            <a:xfrm rot="20260811">
              <a:off x="10709512" y="4365244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  <p:sp>
          <p:nvSpPr>
            <p:cNvPr id="54" name="Frame 53">
              <a:extLst>
                <a:ext uri="{FF2B5EF4-FFF2-40B4-BE49-F238E27FC236}">
                  <a16:creationId xmlns:a16="http://schemas.microsoft.com/office/drawing/2014/main" id="{955FD035-9EB3-DD28-15C3-310B10F36BAB}"/>
                </a:ext>
              </a:extLst>
            </p:cNvPr>
            <p:cNvSpPr/>
            <p:nvPr/>
          </p:nvSpPr>
          <p:spPr>
            <a:xfrm rot="20260811">
              <a:off x="10803221" y="4587811"/>
              <a:ext cx="882738" cy="242286"/>
            </a:xfrm>
            <a:prstGeom prst="frame">
              <a:avLst>
                <a:gd name="adj1" fmla="val 915"/>
              </a:avLst>
            </a:prstGeom>
            <a:solidFill>
              <a:srgbClr val="00B050">
                <a:alpha val="95000"/>
              </a:srgb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U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33673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Processing steps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87536B-2119-8711-7F61-E52BDD06B851}"/>
              </a:ext>
            </a:extLst>
          </p:cNvPr>
          <p:cNvSpPr txBox="1"/>
          <p:nvPr/>
        </p:nvSpPr>
        <p:spPr>
          <a:xfrm>
            <a:off x="1178476" y="1923869"/>
            <a:ext cx="10520422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sz="1800" dirty="0">
                <a:solidFill>
                  <a:srgbClr val="FF0000"/>
                </a:solidFill>
                <a:effectLst/>
                <a:ea typeface="Times New Roman" panose="02020603050405020304" pitchFamily="18" charset="0"/>
              </a:rPr>
              <a:t>Note: Do </a:t>
            </a:r>
            <a:r>
              <a:rPr lang="en-US" sz="1800" b="1" dirty="0">
                <a:solidFill>
                  <a:srgbClr val="FF0000"/>
                </a:solidFill>
                <a:effectLst/>
                <a:ea typeface="Times New Roman" panose="02020603050405020304" pitchFamily="18" charset="0"/>
              </a:rPr>
              <a:t>not</a:t>
            </a:r>
            <a:r>
              <a:rPr lang="en-US" sz="1800" dirty="0">
                <a:solidFill>
                  <a:srgbClr val="FF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name two S1 </a:t>
            </a:r>
            <a:r>
              <a:rPr lang="en-US" sz="1800" dirty="0">
                <a:solidFill>
                  <a:srgbClr val="00B050"/>
                </a:solidFill>
                <a:effectLst/>
                <a:ea typeface="Times New Roman" panose="02020603050405020304" pitchFamily="18" charset="0"/>
              </a:rPr>
              <a:t>REGION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with the same beginning of name followed by an underscore (e.g. do NOT use </a:t>
            </a:r>
            <a:r>
              <a:rPr lang="en-US" sz="1800" i="1" dirty="0">
                <a:solidFill>
                  <a:srgbClr val="00B050"/>
                </a:solidFill>
                <a:effectLst/>
                <a:ea typeface="Times New Roman" panose="02020603050405020304" pitchFamily="18" charset="0"/>
              </a:rPr>
              <a:t>REGION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and </a:t>
            </a:r>
            <a:r>
              <a:rPr lang="en-US" sz="1800" i="1" dirty="0">
                <a:solidFill>
                  <a:srgbClr val="00B050"/>
                </a:solidFill>
                <a:effectLst/>
                <a:ea typeface="Times New Roman" panose="02020603050405020304" pitchFamily="18" charset="0"/>
              </a:rPr>
              <a:t>REGIONX_TEST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; you can, however, use for instance </a:t>
            </a:r>
            <a:r>
              <a:rPr lang="en-US" sz="1800" i="1" dirty="0">
                <a:solidFill>
                  <a:srgbClr val="00B050"/>
                </a:solidFill>
                <a:effectLst/>
                <a:ea typeface="Times New Roman" panose="02020603050405020304" pitchFamily="18" charset="0"/>
              </a:rPr>
              <a:t>REGIONTEST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endParaRPr lang="en-LU" dirty="0"/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LU" dirty="0"/>
              <a:t>Several modes of S1 images may be present in </a:t>
            </a:r>
            <a:r>
              <a:rPr lang="en-LU" dirty="0">
                <a:solidFill>
                  <a:srgbClr val="00B050"/>
                </a:solidFill>
              </a:rPr>
              <a:t>SAR_DATA/S1/</a:t>
            </a:r>
            <a:r>
              <a:rPr lang="en-US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S1-DATA-</a:t>
            </a:r>
            <a:r>
              <a:rPr lang="en-US" sz="1800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TARGET</a:t>
            </a:r>
            <a:r>
              <a:rPr lang="en-US" sz="18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-SLC.UNZIP</a:t>
            </a:r>
            <a:r>
              <a:rPr lang="en-LU" dirty="0"/>
              <a:t>. </a:t>
            </a:r>
            <a:br>
              <a:rPr lang="en-LU" dirty="0"/>
            </a:br>
            <a:r>
              <a:rPr lang="en-LU" dirty="0"/>
              <a:t>After reading them, the script sort the images by mode, e.g in </a:t>
            </a:r>
            <a:br>
              <a:rPr lang="en-LU" dirty="0"/>
            </a:br>
            <a:r>
              <a:rPr lang="en-LU" dirty="0"/>
              <a:t>	</a:t>
            </a:r>
            <a:r>
              <a:rPr lang="en-LU" dirty="0">
                <a:solidFill>
                  <a:srgbClr val="00B050"/>
                </a:solidFill>
              </a:rPr>
              <a:t>SAR_CSL/S1/</a:t>
            </a:r>
            <a:r>
              <a:rPr lang="en-US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REGION </a:t>
            </a:r>
            <a:r>
              <a:rPr lang="en-LU" dirty="0"/>
              <a:t>	</a:t>
            </a:r>
            <a:br>
              <a:rPr lang="en-LU" dirty="0"/>
            </a:br>
            <a:r>
              <a:rPr lang="en-LU" dirty="0"/>
              <a:t>	</a:t>
            </a:r>
            <a:r>
              <a:rPr lang="en-LU" dirty="0">
                <a:solidFill>
                  <a:srgbClr val="00B050"/>
                </a:solidFill>
              </a:rPr>
              <a:t>SAR_CSL/S1/</a:t>
            </a:r>
            <a:r>
              <a:rPr lang="en-US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REGION_</a:t>
            </a:r>
            <a:r>
              <a:rPr lang="en-US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MODE1</a:t>
            </a:r>
            <a:r>
              <a:rPr lang="en-LU" dirty="0"/>
              <a:t> </a:t>
            </a:r>
            <a:br>
              <a:rPr lang="en-LU" dirty="0"/>
            </a:br>
            <a:r>
              <a:rPr lang="en-LU" dirty="0"/>
              <a:t>	</a:t>
            </a:r>
            <a:r>
              <a:rPr lang="en-LU" dirty="0">
                <a:solidFill>
                  <a:srgbClr val="00B050"/>
                </a:solidFill>
              </a:rPr>
              <a:t>SAR_CSL/S1/</a:t>
            </a:r>
            <a:r>
              <a:rPr lang="en-US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REGION_</a:t>
            </a:r>
            <a:r>
              <a:rPr lang="en-US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MODE2   </a:t>
            </a:r>
            <a:r>
              <a:rPr lang="en-LU" dirty="0"/>
              <a:t>(where MODEs are eg </a:t>
            </a:r>
            <a:r>
              <a:rPr lang="en-LU" i="1" dirty="0">
                <a:solidFill>
                  <a:srgbClr val="00B050"/>
                </a:solidFill>
              </a:rPr>
              <a:t>A_174</a:t>
            </a:r>
            <a:r>
              <a:rPr lang="en-LU" dirty="0"/>
              <a:t>, </a:t>
            </a:r>
            <a:r>
              <a:rPr lang="en-LU" i="1" dirty="0">
                <a:solidFill>
                  <a:srgbClr val="00B050"/>
                </a:solidFill>
              </a:rPr>
              <a:t>D_21 </a:t>
            </a:r>
            <a:r>
              <a:rPr lang="en-LU" dirty="0"/>
              <a:t>etc…). </a:t>
            </a:r>
            <a:br>
              <a:rPr lang="en-LU" dirty="0"/>
            </a:br>
            <a:r>
              <a:rPr lang="en-LU" dirty="0"/>
              <a:t>The first directory, </a:t>
            </a:r>
            <a:r>
              <a:rPr lang="en-LU" dirty="0">
                <a:solidFill>
                  <a:srgbClr val="00B050"/>
                </a:solidFill>
              </a:rPr>
              <a:t>SAR_CSL/S1/</a:t>
            </a:r>
            <a:r>
              <a:rPr lang="en-US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REGION</a:t>
            </a:r>
            <a:r>
              <a:rPr lang="en-US" dirty="0"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, must contain a link to each image stored in </a:t>
            </a:r>
            <a:r>
              <a:rPr lang="en-US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_MODEs</a:t>
            </a:r>
          </a:p>
          <a:p>
            <a:pPr marL="285750" indent="-285750">
              <a:buFontTx/>
              <a:buChar char="-"/>
            </a:pPr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Bad images can be put in </a:t>
            </a:r>
            <a:r>
              <a:rPr lang="en-LU" dirty="0">
                <a:solidFill>
                  <a:srgbClr val="00B050"/>
                </a:solidFill>
              </a:rPr>
              <a:t>SAR_CSL/S1/</a:t>
            </a:r>
            <a:r>
              <a:rPr lang="en-US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REGION_</a:t>
            </a:r>
            <a:r>
              <a:rPr lang="en-US" i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MODE1/</a:t>
            </a:r>
            <a:r>
              <a:rPr lang="en-US" dirty="0" err="1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Quarantained</a:t>
            </a:r>
            <a:r>
              <a:rPr lang="en-US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dirty="0"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to be further ignored</a:t>
            </a:r>
            <a:r>
              <a:rPr lang="en-LU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EAF31A-3182-4B85-749C-C39E615405F8}"/>
              </a:ext>
            </a:extLst>
          </p:cNvPr>
          <p:cNvSpPr txBox="1"/>
          <p:nvPr/>
        </p:nvSpPr>
        <p:spPr>
          <a:xfrm>
            <a:off x="291702" y="1122142"/>
            <a:ext cx="6842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/>
              <a:t>Information about reading the images (see also </a:t>
            </a:r>
            <a:r>
              <a:rPr lang="en-LU" b="1">
                <a:solidFill>
                  <a:srgbClr val="FF0000"/>
                </a:solidFill>
              </a:rPr>
              <a:t>chapter 2 in manual</a:t>
            </a:r>
            <a:r>
              <a:rPr lang="en-LU" b="1"/>
              <a:t>):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3C12B0-1E1A-210A-B696-2BDA7A6897EE}"/>
              </a:ext>
            </a:extLst>
          </p:cNvPr>
          <p:cNvSpPr txBox="1"/>
          <p:nvPr/>
        </p:nvSpPr>
        <p:spPr>
          <a:xfrm>
            <a:off x="427406" y="1591672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S1 (IW &amp; SM): </a:t>
            </a:r>
          </a:p>
        </p:txBody>
      </p:sp>
    </p:spTree>
    <p:extLst>
      <p:ext uri="{BB962C8B-B14F-4D97-AF65-F5344CB8AC3E}">
        <p14:creationId xmlns:p14="http://schemas.microsoft.com/office/powerpoint/2010/main" val="2235279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Processing steps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EAF31A-3182-4B85-749C-C39E615405F8}"/>
              </a:ext>
            </a:extLst>
          </p:cNvPr>
          <p:cNvSpPr txBox="1"/>
          <p:nvPr/>
        </p:nvSpPr>
        <p:spPr>
          <a:xfrm>
            <a:off x="291702" y="1122142"/>
            <a:ext cx="6842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/>
              <a:t>Information about reading the images (see also </a:t>
            </a:r>
            <a:r>
              <a:rPr lang="en-LU" b="1">
                <a:solidFill>
                  <a:srgbClr val="FF0000"/>
                </a:solidFill>
              </a:rPr>
              <a:t>chapter 2 in manual</a:t>
            </a:r>
            <a:r>
              <a:rPr lang="en-LU" b="1"/>
              <a:t>):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A12337-E24A-89EF-697E-1BFE229EE6A2}"/>
              </a:ext>
            </a:extLst>
          </p:cNvPr>
          <p:cNvSpPr txBox="1"/>
          <p:nvPr/>
        </p:nvSpPr>
        <p:spPr>
          <a:xfrm>
            <a:off x="542850" y="2661024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CSK: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08D30E-AD44-B535-B2CB-F4D39E770E78}"/>
              </a:ext>
            </a:extLst>
          </p:cNvPr>
          <p:cNvSpPr txBox="1"/>
          <p:nvPr/>
        </p:nvSpPr>
        <p:spPr>
          <a:xfrm>
            <a:off x="1128728" y="2784955"/>
            <a:ext cx="10520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/>
              <a:t>May want to use </a:t>
            </a:r>
            <a:r>
              <a:rPr lang="nl-BE" b="1" i="1"/>
              <a:t>ReadModeCSK.sh </a:t>
            </a:r>
            <a:r>
              <a:rPr lang="nl-BE"/>
              <a:t>to assist sorting CSK modes after reading</a:t>
            </a:r>
            <a:endParaRPr lang="en-L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D26290-B150-FD40-779C-0D02F1E1D9F2}"/>
              </a:ext>
            </a:extLst>
          </p:cNvPr>
          <p:cNvSpPr txBox="1"/>
          <p:nvPr/>
        </p:nvSpPr>
        <p:spPr>
          <a:xfrm>
            <a:off x="542850" y="1623298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S1 IW: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B3E5A60-F058-40C6-9C7F-5859A04DBB52}"/>
              </a:ext>
            </a:extLst>
          </p:cNvPr>
          <p:cNvSpPr txBox="1"/>
          <p:nvPr/>
        </p:nvSpPr>
        <p:spPr>
          <a:xfrm>
            <a:off x="1120242" y="1899422"/>
            <a:ext cx="10520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LU" dirty="0"/>
              <a:t>Some tools exist to check the size and number of bursts in S1 image read </a:t>
            </a:r>
            <a:br>
              <a:rPr lang="en-LU" dirty="0"/>
            </a:br>
            <a:r>
              <a:rPr lang="en-LU" dirty="0"/>
              <a:t>(e.g. </a:t>
            </a:r>
            <a:r>
              <a:rPr lang="en-US" sz="1800" b="1" i="1" dirty="0">
                <a:effectLst/>
                <a:ea typeface="Times New Roman" panose="02020603050405020304" pitchFamily="18" charset="0"/>
              </a:rPr>
              <a:t>_Check_S1_SizeAndCoord.sh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and </a:t>
            </a:r>
            <a:r>
              <a:rPr lang="en-US" sz="1800" b="1" i="1" dirty="0">
                <a:effectLst/>
                <a:ea typeface="Times New Roman" panose="02020603050405020304" pitchFamily="18" charset="0"/>
              </a:rPr>
              <a:t>_Check_ALL_S1_SizeAndCoord_InDir.sh </a:t>
            </a:r>
            <a:r>
              <a:rPr lang="en-LU" dirty="0"/>
              <a:t>; see scripts or manual)</a:t>
            </a:r>
            <a:r>
              <a:rPr lang="en-LU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. </a:t>
            </a:r>
            <a:r>
              <a:rPr lang="en-LU" dirty="0"/>
              <a:t>  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AA008EA-63FC-9A0D-AFB0-D2E102376F2F}"/>
              </a:ext>
            </a:extLst>
          </p:cNvPr>
          <p:cNvSpPr txBox="1"/>
          <p:nvPr/>
        </p:nvSpPr>
        <p:spPr>
          <a:xfrm>
            <a:off x="563228" y="3393489"/>
            <a:ext cx="1243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TDX &amp; TSX: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2E8C4D-300A-6676-5B4A-393115EA254B}"/>
              </a:ext>
            </a:extLst>
          </p:cNvPr>
          <p:cNvSpPr txBox="1"/>
          <p:nvPr/>
        </p:nvSpPr>
        <p:spPr>
          <a:xfrm>
            <a:off x="1128728" y="3830484"/>
            <a:ext cx="10520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/>
              <a:t>May want to use </a:t>
            </a:r>
            <a:r>
              <a:rPr lang="en-LU" sz="1800" b="1" i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SORT_TDX.sh</a:t>
            </a:r>
            <a:r>
              <a:rPr lang="en-LU">
                <a:effectLst/>
              </a:rPr>
              <a:t> </a:t>
            </a:r>
            <a:r>
              <a:rPr lang="nl-BE"/>
              <a:t>to assist sorting TDX </a:t>
            </a:r>
            <a:r>
              <a:rPr lang="en-US" sz="1800">
                <a:effectLst/>
                <a:ea typeface="Times New Roman" panose="02020603050405020304" pitchFamily="18" charset="0"/>
              </a:rPr>
              <a:t>(Bistatic or Pursuit mode) or TSX images if several footprints are </a:t>
            </a:r>
            <a:r>
              <a:rPr lang="nl-BE"/>
              <a:t>read at the same time. See script or manual. </a:t>
            </a:r>
            <a:endParaRPr lang="en-LU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D22A03E-5F9B-4507-F9B8-A471FD7DE63E}"/>
              </a:ext>
            </a:extLst>
          </p:cNvPr>
          <p:cNvSpPr txBox="1"/>
          <p:nvPr/>
        </p:nvSpPr>
        <p:spPr>
          <a:xfrm>
            <a:off x="563228" y="4487376"/>
            <a:ext cx="109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ENVISAT: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4CC7470-6018-92D6-1EE2-0C56944E8BD5}"/>
              </a:ext>
            </a:extLst>
          </p:cNvPr>
          <p:cNvSpPr txBox="1"/>
          <p:nvPr/>
        </p:nvSpPr>
        <p:spPr>
          <a:xfrm>
            <a:off x="1128728" y="4924371"/>
            <a:ext cx="10520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/>
              <a:t>If data were obtained at the time of their acquisition, it can be read immediately. </a:t>
            </a:r>
          </a:p>
          <a:p>
            <a:pPr marL="285750" indent="-285750">
              <a:buFontTx/>
              <a:buChar char="-"/>
            </a:pPr>
            <a:r>
              <a:rPr lang="nl-BE"/>
              <a:t>If they were obtained from a recent bulk download at ESA, running </a:t>
            </a:r>
            <a:r>
              <a:rPr lang="nl-BE" b="1" i="1"/>
              <a:t>MoveBulkEnvisat_InSubDirs.sh </a:t>
            </a:r>
            <a:r>
              <a:rPr lang="nl-BE"/>
              <a:t>may be necessary before reading. </a:t>
            </a:r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4009203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4" grpId="0"/>
      <p:bldP spid="26" grpId="0"/>
      <p:bldP spid="27" grpId="0"/>
      <p:bldP spid="2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A1327A-A7FC-EACE-BCEB-A404CB062A6C}"/>
              </a:ext>
            </a:extLst>
          </p:cNvPr>
          <p:cNvSpPr txBox="1"/>
          <p:nvPr/>
        </p:nvSpPr>
        <p:spPr>
          <a:xfrm>
            <a:off x="319389" y="1075050"/>
            <a:ext cx="933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/>
              <a:t>Plan:</a:t>
            </a:r>
            <a:endParaRPr lang="en-LU" sz="2800" b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FE6D3C-3F6A-E353-2CEC-05B2315873C4}"/>
              </a:ext>
            </a:extLst>
          </p:cNvPr>
          <p:cNvSpPr txBox="1"/>
          <p:nvPr/>
        </p:nvSpPr>
        <p:spPr>
          <a:xfrm>
            <a:off x="2035426" y="1142231"/>
            <a:ext cx="608499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b="1" dirty="0">
                <a:solidFill>
                  <a:schemeClr val="bg1">
                    <a:lumMod val="65000"/>
                  </a:schemeClr>
                </a:solidFill>
              </a:rPr>
              <a:t>The user manuals: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Conventions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Contest…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Scripts architecture  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(header, hard coded lines..)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Organizing the work: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Disk/Directories 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AMSTer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Organizer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Processing steps: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download,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read, (baseline computation)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Coregistration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InSAR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processing, mass processing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Deformation time series (+ amplitude time series), web page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Ancillary data: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DEM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MASKS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kml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: where, why, how create</a:t>
            </a:r>
            <a:endParaRPr lang="en-LU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89B1C0-3EE7-1861-0DE6-C261C3777CEB}"/>
              </a:ext>
            </a:extLst>
          </p:cNvPr>
          <p:cNvSpPr txBox="1"/>
          <p:nvPr/>
        </p:nvSpPr>
        <p:spPr>
          <a:xfrm>
            <a:off x="6435919" y="5960690"/>
            <a:ext cx="555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>
                <a:solidFill>
                  <a:schemeClr val="bg1">
                    <a:lumMod val="75000"/>
                  </a:schemeClr>
                </a:solidFill>
              </a:rPr>
              <a:t>+ </a:t>
            </a:r>
            <a:r>
              <a:rPr lang="en-GB">
                <a:solidFill>
                  <a:schemeClr val="bg1">
                    <a:lumMod val="75000"/>
                  </a:schemeClr>
                </a:solidFill>
              </a:rPr>
              <a:t>Provide samples (S1 data, DEM, orbits…) to participants </a:t>
            </a:r>
            <a:endParaRPr lang="en-LU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73729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Parameters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A3CE27-CC27-6505-DB32-DDFD8A04DA22}"/>
              </a:ext>
            </a:extLst>
          </p:cNvPr>
          <p:cNvSpPr txBox="1"/>
          <p:nvPr/>
        </p:nvSpPr>
        <p:spPr>
          <a:xfrm>
            <a:off x="708202" y="1184791"/>
            <a:ext cx="97796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/>
              <a:t>All the processing is based on a file that contains all the necessary parameters: see template </a:t>
            </a:r>
            <a:br>
              <a:rPr lang="en-LU" dirty="0"/>
            </a:br>
            <a:r>
              <a:rPr lang="en-LU" dirty="0"/>
              <a:t>	</a:t>
            </a:r>
            <a:r>
              <a:rPr lang="en-GB" dirty="0">
                <a:solidFill>
                  <a:srgbClr val="00B050"/>
                </a:solidFill>
              </a:rPr>
              <a:t>…/SAR/</a:t>
            </a:r>
            <a:r>
              <a:rPr lang="en-GB" dirty="0" err="1">
                <a:solidFill>
                  <a:srgbClr val="00B050"/>
                </a:solidFill>
              </a:rPr>
              <a:t>AMSTer</a:t>
            </a:r>
            <a:r>
              <a:rPr lang="en-GB" dirty="0">
                <a:solidFill>
                  <a:srgbClr val="00B050"/>
                </a:solidFill>
              </a:rPr>
              <a:t>/SCRIPTS_MT/</a:t>
            </a:r>
            <a:r>
              <a:rPr lang="en-GB" dirty="0">
                <a:solidFill>
                  <a:srgbClr val="0070C0"/>
                </a:solidFill>
              </a:rPr>
              <a:t>___V20231026_LaunchMTparam.txt</a:t>
            </a:r>
            <a:r>
              <a:rPr lang="en-LU" dirty="0"/>
              <a:t>. (See manual, </a:t>
            </a:r>
            <a:r>
              <a:rPr lang="en-LU" dirty="0">
                <a:solidFill>
                  <a:srgbClr val="FF0000"/>
                </a:solidFill>
              </a:rPr>
              <a:t>Annexe A.1</a:t>
            </a:r>
            <a:r>
              <a:rPr lang="en-LU" dirty="0"/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95BA6E-685B-2310-F82C-6A5EACD19087}"/>
              </a:ext>
            </a:extLst>
          </p:cNvPr>
          <p:cNvSpPr txBox="1"/>
          <p:nvPr/>
        </p:nvSpPr>
        <p:spPr>
          <a:xfrm>
            <a:off x="98839" y="3053963"/>
            <a:ext cx="6440656" cy="29238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PARAMETERS TO RUN SCRIPT LAUNCHING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AMSTer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Engine.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PARAMETERS MUST BE FOLLOWED BY A # AND ITS VAR NAME FOLLOWED BY COMA.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          (DESCRIPTION, THOUGH THIS IS OPTIONAL)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AS READING THIS FILE IS MADE USING FIRST OCCURENCE OF SEARCH CRITERIA,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          DO NOT ADD TEXT WTH VARIABLE NAME FOLLOWED BY COMA.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ALWAYS KEEP THE PATH PARAMETERS AT THE BOTTOM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VERSION Oct 26 2023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AUTOMATIC FIGURES DISPLAY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###########################</a:t>
            </a: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FIGyes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FIG, option to compute or not the quick look using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cpxfiddle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POPno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POP, option to pop up figs created with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cpxfiddle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POPno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DATA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S1	# SATDIR, Satellite system (must be the same as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dirname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structure: RADARSAT, TSX, TDX, CSK, S1, ENVISAT)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LUX_A_15 	# TRKDIR, Processing directory and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where data are stored E.g. SM/Asc160 (must be the same as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dirname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structure)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For mass processing only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###########################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20170429	# SUPERMASTER, date of the Global Primary as selected by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Prepa_MSBAS.sh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e.g. /Volumes/hp-1650-Data_Share1/SAR_SM/MSBAS/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Bukavu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seti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setParametersFile.txt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358451-32E9-B05B-2E42-9CA37B12F202}"/>
              </a:ext>
            </a:extLst>
          </p:cNvPr>
          <p:cNvSpPr txBox="1"/>
          <p:nvPr/>
        </p:nvSpPr>
        <p:spPr>
          <a:xfrm>
            <a:off x="6526712" y="3169380"/>
            <a:ext cx="5172186" cy="2693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ATTENTION: </a:t>
            </a:r>
            <a:endParaRPr lang="en-LU" sz="140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spcBef>
                <a:spcPts val="300"/>
              </a:spcBef>
              <a:buClr>
                <a:srgbClr val="000000"/>
              </a:buClr>
              <a:buFont typeface="Symbol" pitchFamily="2" charset="2"/>
              <a:buChar char="-"/>
            </a:pPr>
            <a:r>
              <a:rPr lang="en-US" sz="1400" u="none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Values are case sensitive!</a:t>
            </a:r>
            <a:endParaRPr lang="en-LU" sz="1400" u="none" strike="noStrike" kern="0" spc="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spcBef>
                <a:spcPts val="300"/>
              </a:spcBef>
              <a:buClr>
                <a:srgbClr val="000000"/>
              </a:buClr>
              <a:buFont typeface="Symbol" pitchFamily="2" charset="2"/>
              <a:buChar char="-"/>
            </a:pPr>
            <a:r>
              <a:rPr lang="en-US" sz="1400" u="none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Parameter value </a:t>
            </a:r>
            <a:r>
              <a:rPr lang="en-US" sz="1400" u="sng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must</a:t>
            </a:r>
            <a:r>
              <a:rPr lang="en-US" sz="1400" u="none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be followed by </a:t>
            </a:r>
            <a:r>
              <a:rPr lang="en-US" sz="1400" u="none" strike="noStrike" kern="0" spc="0" dirty="0">
                <a:solidFill>
                  <a:srgbClr val="00B05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# STRING </a:t>
            </a:r>
            <a:r>
              <a:rPr lang="en-US" sz="1400" u="none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followed by a </a:t>
            </a:r>
            <a:r>
              <a:rPr lang="en-US" sz="1400" u="none" strike="noStrike" kern="0" spc="0" dirty="0">
                <a:solidFill>
                  <a:srgbClr val="00B05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coma</a:t>
            </a:r>
            <a:r>
              <a:rPr lang="en-US" sz="1400" u="none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  <a:endParaRPr lang="en-LU" sz="1400" u="none" strike="noStrike" kern="0" spc="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spcBef>
                <a:spcPts val="300"/>
              </a:spcBef>
              <a:buClr>
                <a:srgbClr val="000000"/>
              </a:buClr>
              <a:buFont typeface="Symbol" pitchFamily="2" charset="2"/>
              <a:buChar char="-"/>
            </a:pPr>
            <a:r>
              <a:rPr lang="en-US" sz="1400" u="none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description that follows the coma is optional though. </a:t>
            </a:r>
            <a:endParaRPr lang="en-LU" sz="1400" u="none" strike="noStrike" kern="0" spc="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spcBef>
                <a:spcPts val="300"/>
              </a:spcBef>
              <a:buClr>
                <a:srgbClr val="000000"/>
              </a:buClr>
              <a:buFont typeface="Symbol" pitchFamily="2" charset="2"/>
              <a:buChar char="-"/>
            </a:pPr>
            <a:r>
              <a:rPr lang="en-US" sz="1400" u="none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File reading from scripts search for first occurrence of the parameter’s name followed by a coma. </a:t>
            </a:r>
            <a:r>
              <a:rPr lang="en-US" sz="1400" kern="0" dirty="0">
                <a:solidFill>
                  <a:srgbClr val="FF0000"/>
                </a:solidFill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Hence</a:t>
            </a:r>
            <a:r>
              <a:rPr lang="en-US" sz="1400" u="none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, do not put several lines with different values of the same variable. </a:t>
            </a:r>
          </a:p>
          <a:p>
            <a:pPr marL="342900" lvl="0" indent="-342900" algn="just" fontAlgn="base">
              <a:spcBef>
                <a:spcPts val="300"/>
              </a:spcBef>
              <a:buClr>
                <a:srgbClr val="000000"/>
              </a:buClr>
              <a:buFont typeface="Symbol" pitchFamily="2" charset="2"/>
              <a:buChar char="-"/>
            </a:pPr>
            <a:r>
              <a:rPr lang="en-US" sz="1400" u="none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Do not add text with the variable name followed by coma in the description. </a:t>
            </a:r>
          </a:p>
          <a:p>
            <a:pPr marL="342900" lvl="0" indent="-342900" algn="just" fontAlgn="base">
              <a:spcBef>
                <a:spcPts val="300"/>
              </a:spcBef>
              <a:buClr>
                <a:srgbClr val="000000"/>
              </a:buClr>
              <a:buFont typeface="Symbol" pitchFamily="2" charset="2"/>
              <a:buChar char="-"/>
            </a:pPr>
            <a:r>
              <a:rPr lang="en-US" sz="1400" u="none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keep the </a:t>
            </a:r>
            <a:r>
              <a:rPr lang="en-US" sz="1400" u="sng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path</a:t>
            </a:r>
            <a:r>
              <a:rPr lang="en-US" sz="1400" u="none" strike="noStrike" kern="0" spc="0" dirty="0">
                <a:solidFill>
                  <a:srgbClr val="FF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parameters at the bottom of the file.</a:t>
            </a:r>
            <a:endParaRPr lang="en-LU" sz="1400" u="none" strike="noStrike" kern="0" spc="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9156AF-C1C5-DD39-C81F-54650DEA8CF6}"/>
              </a:ext>
            </a:extLst>
          </p:cNvPr>
          <p:cNvSpPr txBox="1"/>
          <p:nvPr/>
        </p:nvSpPr>
        <p:spPr>
          <a:xfrm>
            <a:off x="713087" y="1985006"/>
            <a:ext cx="107785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dirty="0"/>
              <a:t>After a header, it contains the values of the parameters. Each parameter value is followed by “</a:t>
            </a:r>
            <a:r>
              <a:rPr lang="en-LU" i="1" dirty="0">
                <a:solidFill>
                  <a:srgbClr val="00B050"/>
                </a:solidFill>
              </a:rPr>
              <a:t># STRING,</a:t>
            </a:r>
            <a:r>
              <a:rPr lang="en-LU" i="1" dirty="0"/>
              <a:t>”</a:t>
            </a:r>
            <a:r>
              <a:rPr lang="en-LU" i="1" dirty="0">
                <a:solidFill>
                  <a:srgbClr val="00B050"/>
                </a:solidFill>
              </a:rPr>
              <a:t> </a:t>
            </a:r>
            <a:r>
              <a:rPr lang="en-LU" dirty="0"/>
              <a:t>(where </a:t>
            </a:r>
            <a:r>
              <a:rPr lang="en-LU" i="1" dirty="0">
                <a:solidFill>
                  <a:srgbClr val="00B050"/>
                </a:solidFill>
              </a:rPr>
              <a:t>STRING</a:t>
            </a:r>
            <a:r>
              <a:rPr lang="en-LU" dirty="0"/>
              <a:t> is the name of the variable) then some words of explanation about that parameter.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B6772C-B069-5EC8-E6A2-062B00461F7A}"/>
              </a:ext>
            </a:extLst>
          </p:cNvPr>
          <p:cNvSpPr txBox="1"/>
          <p:nvPr/>
        </p:nvSpPr>
        <p:spPr>
          <a:xfrm>
            <a:off x="783473" y="6067709"/>
            <a:ext cx="25356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E</a:t>
            </a:r>
            <a:r>
              <a:rPr lang="en-LU" sz="1400" dirty="0"/>
              <a:t>xample of </a:t>
            </a:r>
            <a:r>
              <a:rPr lang="en-GB" sz="1400" dirty="0" err="1">
                <a:solidFill>
                  <a:srgbClr val="0070C0"/>
                </a:solidFill>
              </a:rPr>
              <a:t>LaunchMTparam.txt</a:t>
            </a:r>
            <a:r>
              <a:rPr lang="en-LU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9481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1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Parameters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95BA6E-685B-2310-F82C-6A5EACD19087}"/>
              </a:ext>
            </a:extLst>
          </p:cNvPr>
          <p:cNvSpPr txBox="1"/>
          <p:nvPr/>
        </p:nvSpPr>
        <p:spPr>
          <a:xfrm>
            <a:off x="200972" y="1184791"/>
            <a:ext cx="6722342" cy="489364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LU" sz="800" dirty="0">
                <a:solidFill>
                  <a:srgbClr val="FF0000"/>
                </a:solidFill>
              </a:rPr>
              <a:t>[…]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VERSION Oct 26 2023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AUTOMATIC FIGURES DISPLAY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###########################</a:t>
            </a: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FIGyes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FIG, option to compute or not the quick look using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cpxfiddle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POPno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POP, option to pop up figs created with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cpxfiddle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POPno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DATA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S1	# SATDIR, Satellite system (must be the same as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dirname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structure: RADARSAT, TSX, TDX, CSK, S1, ENVISAT)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LUX_A_15 	# TRKDIR, Processing directory and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where data are stored E.g. SM/Asc160 (must be the same as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dirname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structure)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For mass processing only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###########################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20170429	# SUPERMASTER, date of the Global Primary as selected by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Prepa_MSBAS.sh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e.g. /Volumes/hp-1650-Data_Share1/SAR_SM/MSBAS/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Bukavu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seti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setParametersFile.txt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DEM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###########</a:t>
            </a: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GreaterRegion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DEMNAME, name of DEM (in mathematical order). Need txt file in same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SIMAMPno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SIMAMP, compute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Simutaled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Amplitude during Ext Dem Generation - usually not needed (maybe ERS).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SIMAMPno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SIMAMPyes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KEEP	# RECOMPDEM, recompute DEM or mask in slant range even if already there (FORCE), or check the one that would exist (KEEP).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DO NOT RUN TWO "FORCE" OR A "FORCE" AND A "KEEP" PROCESS AT THE SAME TIME USING SAME PRIMARY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It may cause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prblm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externalSlantRangeDEM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maybe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slantRangeMask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being modified by the first FORCE run.  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CROP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/$PATH_1650/SAR_CSL/S1/LUX/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Lux.kml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CROP,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CROPyes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CROPno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or for S1, path to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kml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will be used to define area of interest.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10000		# FIRSTP, Crop limits: first point (row) to use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8000		# FIRSTL, Crop limits: first line to use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24000		# LASTP, Crop limits: last point (row) to use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12000		# LASTL, Crop limits: last line to use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   		# ZOOM, factor during crop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LUX  		# REGION, Text description of area 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naming</a:t>
            </a:r>
            <a:endParaRPr lang="en-LU" sz="800" dirty="0">
              <a:solidFill>
                <a:srgbClr val="FF0000"/>
              </a:solidFill>
            </a:endParaRPr>
          </a:p>
          <a:p>
            <a:r>
              <a:rPr lang="en-LU" sz="800" dirty="0">
                <a:solidFill>
                  <a:srgbClr val="FF0000"/>
                </a:solidFill>
              </a:rPr>
              <a:t>[…]</a:t>
            </a:r>
          </a:p>
          <a:p>
            <a:endParaRPr lang="en-LU" sz="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431D53-5C66-7AFE-EE5A-AACE663090C3}"/>
              </a:ext>
            </a:extLst>
          </p:cNvPr>
          <p:cNvSpPr txBox="1"/>
          <p:nvPr/>
        </p:nvSpPr>
        <p:spPr>
          <a:xfrm>
            <a:off x="7217472" y="1125891"/>
            <a:ext cx="44073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Compute quicklook files (SUN rasters) and pop them up 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937F9C6-90E7-CED4-B6E2-248C9F6734F8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4132613" y="1279780"/>
            <a:ext cx="3084859" cy="77465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C352CB0-9590-ADE4-E0E7-F8E6B4D156CA}"/>
              </a:ext>
            </a:extLst>
          </p:cNvPr>
          <p:cNvSpPr txBox="1"/>
          <p:nvPr/>
        </p:nvSpPr>
        <p:spPr>
          <a:xfrm>
            <a:off x="7212492" y="1521156"/>
            <a:ext cx="4929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Name of the satellite. </a:t>
            </a:r>
            <a:br>
              <a:rPr lang="en-LU" sz="1400" dirty="0"/>
            </a:br>
            <a:r>
              <a:rPr lang="en-LU" sz="1400" dirty="0"/>
              <a:t>	</a:t>
            </a:r>
            <a:r>
              <a:rPr lang="en-LU" sz="1400" dirty="0">
                <a:solidFill>
                  <a:srgbClr val="FF0000"/>
                </a:solidFill>
              </a:rPr>
              <a:t>Beware of name (must be as coded in scripts) !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92FFDC0-0B6B-C771-D153-FC2CD0ACCCEF}"/>
              </a:ext>
            </a:extLst>
          </p:cNvPr>
          <p:cNvCxnSpPr>
            <a:cxnSpLocks/>
            <a:stCxn id="23" idx="1"/>
          </p:cNvCxnSpPr>
          <p:nvPr/>
        </p:nvCxnSpPr>
        <p:spPr>
          <a:xfrm flipH="1">
            <a:off x="5985164" y="1782766"/>
            <a:ext cx="1227328" cy="79128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2403DF7-6B65-1BC1-48D2-9D07C0FC760B}"/>
              </a:ext>
            </a:extLst>
          </p:cNvPr>
          <p:cNvSpPr txBox="1"/>
          <p:nvPr/>
        </p:nvSpPr>
        <p:spPr>
          <a:xfrm>
            <a:off x="7231633" y="2072596"/>
            <a:ext cx="47026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Name of the track. </a:t>
            </a:r>
            <a:br>
              <a:rPr lang="en-LU" sz="1400" dirty="0"/>
            </a:br>
            <a:r>
              <a:rPr lang="en-LU" sz="1400" dirty="0"/>
              <a:t>	</a:t>
            </a:r>
            <a:r>
              <a:rPr lang="en-LU" sz="1400" dirty="0">
                <a:solidFill>
                  <a:srgbClr val="FF0000"/>
                </a:solidFill>
              </a:rPr>
              <a:t>Beware of name (must be as dir names) !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997701D-2884-FDC8-54EB-F562CA7DE9DD}"/>
              </a:ext>
            </a:extLst>
          </p:cNvPr>
          <p:cNvCxnSpPr>
            <a:cxnSpLocks/>
            <a:stCxn id="27" idx="1"/>
          </p:cNvCxnSpPr>
          <p:nvPr/>
        </p:nvCxnSpPr>
        <p:spPr>
          <a:xfrm flipH="1">
            <a:off x="6096000" y="2334206"/>
            <a:ext cx="1135633" cy="41549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2C98133-7731-0E04-3BD3-CC787BFB2EF9}"/>
              </a:ext>
            </a:extLst>
          </p:cNvPr>
          <p:cNvSpPr txBox="1"/>
          <p:nvPr/>
        </p:nvSpPr>
        <p:spPr>
          <a:xfrm>
            <a:off x="7131199" y="2762853"/>
            <a:ext cx="49946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Date of Super Master (for mass processing only; see </a:t>
            </a:r>
            <a:r>
              <a:rPr lang="en-LU" sz="1400" dirty="0">
                <a:solidFill>
                  <a:srgbClr val="FF0000"/>
                </a:solidFill>
              </a:rPr>
              <a:t>manual § 4.2</a:t>
            </a:r>
            <a:r>
              <a:rPr lang="en-LU" sz="1400" dirty="0"/>
              <a:t>)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5B69531-3782-96EB-AD29-AD513B27B7D0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4655127" y="2916742"/>
            <a:ext cx="2476072" cy="339957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8EA8EF3-1057-1E2F-5331-5C6FA825CDEB}"/>
              </a:ext>
            </a:extLst>
          </p:cNvPr>
          <p:cNvSpPr txBox="1"/>
          <p:nvPr/>
        </p:nvSpPr>
        <p:spPr>
          <a:xfrm>
            <a:off x="7212492" y="3202643"/>
            <a:ext cx="44073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Name of DEM (Path is given at the end of this file)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8394695-E18B-4AE3-6601-1BEA892D9E44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4500748" y="3356532"/>
            <a:ext cx="2711744" cy="499156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010BDAE-E761-FCF1-42EE-7195D03E225D}"/>
              </a:ext>
            </a:extLst>
          </p:cNvPr>
          <p:cNvSpPr txBox="1"/>
          <p:nvPr/>
        </p:nvSpPr>
        <p:spPr>
          <a:xfrm>
            <a:off x="7231633" y="3570947"/>
            <a:ext cx="4467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KEEP will avoid recomputing DEM in slant range geometry if it exists already. FORCE will do it, even if exist.  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08800B8-7CE2-55C4-55E4-6E159BF8537F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6645334" y="3832557"/>
            <a:ext cx="586299" cy="341535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8ED7E2F-218F-9722-F26F-09CF589EFB0C}"/>
              </a:ext>
            </a:extLst>
          </p:cNvPr>
          <p:cNvSpPr txBox="1"/>
          <p:nvPr/>
        </p:nvSpPr>
        <p:spPr>
          <a:xfrm>
            <a:off x="7212492" y="4246517"/>
            <a:ext cx="48538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CROPyes or CROPno the image. </a:t>
            </a:r>
            <a:br>
              <a:rPr lang="en-LU" sz="1400" dirty="0"/>
            </a:br>
            <a:r>
              <a:rPr lang="en-LU" sz="1400" dirty="0"/>
              <a:t>If yes, </a:t>
            </a:r>
            <a:r>
              <a:rPr lang="en-LU" sz="1400" dirty="0">
                <a:solidFill>
                  <a:srgbClr val="FF0000"/>
                </a:solidFill>
              </a:rPr>
              <a:t>for all but S1 IW</a:t>
            </a:r>
            <a:r>
              <a:rPr lang="en-LU" sz="1400" dirty="0"/>
              <a:t>, set Crop region </a:t>
            </a:r>
            <a:r>
              <a:rPr lang="en-GB" sz="1400" dirty="0"/>
              <a:t>in LINES/PIXELS numbers, or with LAT/LONG coordinates.</a:t>
            </a:r>
            <a:endParaRPr lang="en-LU" sz="1400" dirty="0"/>
          </a:p>
          <a:p>
            <a:r>
              <a:rPr lang="en-LU" sz="1400" dirty="0">
                <a:solidFill>
                  <a:srgbClr val="FF0000"/>
                </a:solidFill>
              </a:rPr>
              <a:t>For S1 IW (not SM !), </a:t>
            </a:r>
            <a:r>
              <a:rPr lang="en-LU" sz="1400" dirty="0"/>
              <a:t> set Crop region by providing with a kml file instead of CROPyes. Keep it smaller than the one used for reading!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4B994A6-4A96-CDCB-8381-7D841D49BBD6}"/>
              </a:ext>
            </a:extLst>
          </p:cNvPr>
          <p:cNvCxnSpPr>
            <a:cxnSpLocks/>
          </p:cNvCxnSpPr>
          <p:nvPr/>
        </p:nvCxnSpPr>
        <p:spPr>
          <a:xfrm flipH="1">
            <a:off x="6501378" y="4453247"/>
            <a:ext cx="730255" cy="380035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0BA3183F-5307-38A8-67C9-619EFB262355}"/>
              </a:ext>
            </a:extLst>
          </p:cNvPr>
          <p:cNvSpPr txBox="1"/>
          <p:nvPr/>
        </p:nvSpPr>
        <p:spPr>
          <a:xfrm>
            <a:off x="7176215" y="5574808"/>
            <a:ext cx="44073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Zoom factor: oversample the data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378A834-250C-DA86-47B7-EB346844F60C}"/>
              </a:ext>
            </a:extLst>
          </p:cNvPr>
          <p:cNvCxnSpPr>
            <a:cxnSpLocks/>
            <a:stCxn id="52" idx="1"/>
          </p:cNvCxnSpPr>
          <p:nvPr/>
        </p:nvCxnSpPr>
        <p:spPr>
          <a:xfrm flipH="1" flipV="1">
            <a:off x="3357563" y="5430590"/>
            <a:ext cx="3818652" cy="298107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6C112610-1F6F-C68E-BBCD-88C620F6393D}"/>
              </a:ext>
            </a:extLst>
          </p:cNvPr>
          <p:cNvSpPr txBox="1"/>
          <p:nvPr/>
        </p:nvSpPr>
        <p:spPr>
          <a:xfrm>
            <a:off x="7176215" y="5898354"/>
            <a:ext cx="47580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Name to describe the cropped region (also used in dir naming)</a:t>
            </a:r>
          </a:p>
        </p:txBody>
      </p: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8845B97A-31D3-F05F-3A85-11ADE3AEE7A2}"/>
              </a:ext>
            </a:extLst>
          </p:cNvPr>
          <p:cNvCxnSpPr>
            <a:cxnSpLocks/>
            <a:stCxn id="63" idx="1"/>
          </p:cNvCxnSpPr>
          <p:nvPr/>
        </p:nvCxnSpPr>
        <p:spPr>
          <a:xfrm flipH="1" flipV="1">
            <a:off x="4250531" y="5631512"/>
            <a:ext cx="2925684" cy="42073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75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3" grpId="0"/>
      <p:bldP spid="27" grpId="0"/>
      <p:bldP spid="32" grpId="0"/>
      <p:bldP spid="36" grpId="0"/>
      <p:bldP spid="39" grpId="0"/>
      <p:bldP spid="45" grpId="0"/>
      <p:bldP spid="52" grpId="0"/>
      <p:bldP spid="6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Parameters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95BA6E-685B-2310-F82C-6A5EACD19087}"/>
              </a:ext>
            </a:extLst>
          </p:cNvPr>
          <p:cNvSpPr txBox="1"/>
          <p:nvPr/>
        </p:nvSpPr>
        <p:spPr>
          <a:xfrm>
            <a:off x="89988" y="906287"/>
            <a:ext cx="7989767" cy="5509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LU" sz="800" dirty="0">
                <a:solidFill>
                  <a:srgbClr val="FF0000"/>
                </a:solidFill>
              </a:rPr>
              <a:t>[…]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AMPLITUDE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         # MLAMPLI,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Multilooking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factor for amplitude images reduction (used 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coregistration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- 4-6 is appropriate). </a:t>
            </a:r>
          </a:p>
          <a:p>
            <a:pPr lvl="1"/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If rectangular pixel, it will be multiplied by corresponding ratio.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SQUARE	# PIXSHAPE,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pix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shape for product : SQUARE, ORIGINALFORM, SQUAREUNITY or ORIGINALFORMUNITY       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SIGMANO	# CALIBSIGMA, if SIGMAYES it will output sigma nought calibrated amplitude file (for S1 only)                    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COARSE COREG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   	# CCOHWIN, Coarse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coreg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window size (64 by default but may want less for very small crop).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 Can be set to 0 to skip coarse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coreg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when using god orbit sat such as TSX, TDX and Envisat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0.4	# COH, Coarse Coherence threshold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coregistration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          	# CCDISTANCHOR, Coarse registration range &amp;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az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distance between anchor points [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pix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(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24 for large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16 for medium and 2-8 for very small crops)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FINE COREG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         	# FCOHWIN, Fine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coreg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window size (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 for ERS/ENV or 7 for CSK, TSX and RS; must have win of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50 pixels; computed on full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resol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0.5	# FCOH, Fine Coherence threshold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coregistration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        	# FCDISTANCHOR, Fine registration range &amp;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az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distance between anchor points [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pix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(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24 for large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16 for medium and 2-8 for very small crops)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INSAR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DEFO	# PROCESSMODE, DEFO to produce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DInSAR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TOPO to produce DEM (used only in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SinglePair.sh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VV          	# INITPOL, For multi pol images; force polarisation at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initInSAR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InSAR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processing. If it does not exists it will find the first compatible PRM-SCD pol.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	# LLRGCO, Lower Left Range coord offset for final interferometric products generation. Used in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SinglePairNoUnwrap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only for Shadow measurements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	# LLAZCO, Lower Left Azimuth coord offset for final interferometric products generation. Used in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SinglePairNoUnwrap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only for Shadow measurements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      # INTERFML,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multilook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factor for final interferometric products generation (to multiply to the LARGEST side of the pixel); when used with zoom, it is ML to apply to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zommed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pixels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	# FILTFACTOR, filtering factor 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interfero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 might be too strong when used with POWSPECSMOOTFACT filtering)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	# POWSPECSMOOTFACT, Power spectrum filtering factor (for adaptative filtering) (0 = no filtering; 1 or less is possible though stronger)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          	# COHESTIMFACT, in pixels. Must be similar to INTERFML as far as it is not a ML higher than 5 or 7 non ML for instance. For ML1, if -le 1, will be forced to 2.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 If INTERFML is larger than 5 or 7, limit anyway COHESTIMFACT to 5 or 7 (Remember: computations load goes as square of win size)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MASK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</a:t>
            </a: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APPLYMASKyes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APPLYMASK, Apply mask (bytes,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LatLong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Envi Harris, larger than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before unwrapping (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APPLYMASKyes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APPLYMASKno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Mask 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AMSTer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Engine &lt; 20230928: 1 = keep, 0 = mask. However, at unwrapping, 0-masked pixels are kept if their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coh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 COHCLNTHRESH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Mask 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AMSTer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Engine &gt; 20230928: 0 = keep, 1 = always mask, 2 = mask. However, at unwrapping, 2-masked pixels are kept if their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coh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 COHCLNTHRESH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If a mask is requested but no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one can also mask manually files with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ffa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ffa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residualInterferogram.HH-HH.f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slantRangeMask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/$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PATH_DataSAR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/SAR_AUX_FILES/MASKS/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WaterBodies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DRCongo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/LakeKivu_LatLong_0keep  	# PATHTOMASK, geocoded mask file name and path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LU" sz="800" dirty="0">
                <a:solidFill>
                  <a:srgbClr val="FF0000"/>
                </a:solidFill>
              </a:rPr>
              <a:t>[…]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CF69CA-AAF1-DDB9-E6D9-270E7D8FD4C1}"/>
              </a:ext>
            </a:extLst>
          </p:cNvPr>
          <p:cNvSpPr txBox="1"/>
          <p:nvPr/>
        </p:nvSpPr>
        <p:spPr>
          <a:xfrm>
            <a:off x="8206451" y="1158033"/>
            <a:ext cx="378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Multilooking factor for </a:t>
            </a:r>
            <a:r>
              <a:rPr lang="en-LU" sz="1400" dirty="0">
                <a:solidFill>
                  <a:srgbClr val="FF0000"/>
                </a:solidFill>
              </a:rPr>
              <a:t>COREGISTRATION</a:t>
            </a:r>
            <a:r>
              <a:rPr lang="en-LU" sz="1400" dirty="0"/>
              <a:t> only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0CA15AD-7574-F18B-DD1B-DF69A9924616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393803" y="1311922"/>
            <a:ext cx="2812648" cy="188165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2C12C75-C3A5-D00A-B15F-9ED8E29A4E38}"/>
              </a:ext>
            </a:extLst>
          </p:cNvPr>
          <p:cNvSpPr txBox="1"/>
          <p:nvPr/>
        </p:nvSpPr>
        <p:spPr>
          <a:xfrm>
            <a:off x="8206451" y="1456740"/>
            <a:ext cx="3784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Shape of final pixel: square for defo. Maybe original for amplitude time series. 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1E04E6D-AE1A-1281-9E8B-EA2D48F2B75E}"/>
              </a:ext>
            </a:extLst>
          </p:cNvPr>
          <p:cNvCxnSpPr>
            <a:cxnSpLocks/>
            <a:stCxn id="23" idx="1"/>
          </p:cNvCxnSpPr>
          <p:nvPr/>
        </p:nvCxnSpPr>
        <p:spPr>
          <a:xfrm flipH="1">
            <a:off x="5953903" y="1718350"/>
            <a:ext cx="2252548" cy="28052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59E1879-F0EF-37DE-9C7C-551E893D0543}"/>
              </a:ext>
            </a:extLst>
          </p:cNvPr>
          <p:cNvSpPr txBox="1"/>
          <p:nvPr/>
        </p:nvSpPr>
        <p:spPr>
          <a:xfrm>
            <a:off x="8206451" y="2003772"/>
            <a:ext cx="378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S1 IW sigma nough amplitude calibration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C9A5D0C-6889-E10A-A67B-EF156109DC43}"/>
              </a:ext>
            </a:extLst>
          </p:cNvPr>
          <p:cNvCxnSpPr>
            <a:cxnSpLocks/>
            <a:stCxn id="27" idx="1"/>
          </p:cNvCxnSpPr>
          <p:nvPr/>
        </p:nvCxnSpPr>
        <p:spPr>
          <a:xfrm flipH="1" flipV="1">
            <a:off x="5243513" y="1882347"/>
            <a:ext cx="2962938" cy="275314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5523E83-3DDD-5550-45D1-D5AE2E950BD2}"/>
              </a:ext>
            </a:extLst>
          </p:cNvPr>
          <p:cNvSpPr txBox="1"/>
          <p:nvPr/>
        </p:nvSpPr>
        <p:spPr>
          <a:xfrm>
            <a:off x="8341276" y="2417639"/>
            <a:ext cx="37845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Characteristics of coarse and fine coregistration: </a:t>
            </a:r>
          </a:p>
          <a:p>
            <a:pPr marL="285750" indent="-285750">
              <a:buFontTx/>
              <a:buChar char="-"/>
            </a:pPr>
            <a:r>
              <a:rPr lang="en-GB" sz="1400" dirty="0"/>
              <a:t>S</a:t>
            </a:r>
            <a:r>
              <a:rPr lang="en-LU" sz="1400" dirty="0"/>
              <a:t>ize of the sub windows</a:t>
            </a:r>
          </a:p>
          <a:p>
            <a:pPr marL="285750" indent="-285750">
              <a:buFontTx/>
              <a:buChar char="-"/>
            </a:pPr>
            <a:r>
              <a:rPr lang="en-GB" sz="1400" dirty="0"/>
              <a:t>T</a:t>
            </a:r>
            <a:r>
              <a:rPr lang="en-LU" sz="1400" dirty="0"/>
              <a:t>hreshold (if coh &lt;, not taken into account)</a:t>
            </a:r>
          </a:p>
          <a:p>
            <a:pPr marL="285750" indent="-285750">
              <a:buFontTx/>
              <a:buChar char="-"/>
            </a:pPr>
            <a:r>
              <a:rPr lang="en-GB" sz="1400" dirty="0"/>
              <a:t>D</a:t>
            </a:r>
            <a:r>
              <a:rPr lang="en-LU" sz="1400" dirty="0"/>
              <a:t>istance between subwindows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D1AF972-6339-6EA7-D966-793EC0673A77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7596087" y="2773268"/>
            <a:ext cx="745189" cy="121425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8A7FD6C-89A1-0F2F-FAE7-243EB16B0DDC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7511970" y="2894693"/>
            <a:ext cx="829306" cy="490754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3D5A14A-E4E8-2EB3-2024-5CE8509E0198}"/>
              </a:ext>
            </a:extLst>
          </p:cNvPr>
          <p:cNvSpPr txBox="1"/>
          <p:nvPr/>
        </p:nvSpPr>
        <p:spPr>
          <a:xfrm>
            <a:off x="8206451" y="3558664"/>
            <a:ext cx="378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/>
              <a:t>DEFO or TOPO processing 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0F96F1C-FD8C-6ED6-EFB4-D5E4FDED38BE}"/>
              </a:ext>
            </a:extLst>
          </p:cNvPr>
          <p:cNvCxnSpPr>
            <a:cxnSpLocks/>
            <a:stCxn id="41" idx="1"/>
          </p:cNvCxnSpPr>
          <p:nvPr/>
        </p:nvCxnSpPr>
        <p:spPr>
          <a:xfrm flipH="1">
            <a:off x="5393803" y="3712553"/>
            <a:ext cx="2812648" cy="23276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2731F52-ADD7-5971-AFE1-13E4779E1F3D}"/>
              </a:ext>
            </a:extLst>
          </p:cNvPr>
          <p:cNvSpPr txBox="1"/>
          <p:nvPr/>
        </p:nvSpPr>
        <p:spPr>
          <a:xfrm>
            <a:off x="8206451" y="3804979"/>
            <a:ext cx="378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Preferred polarisation 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F138DCD-E433-550F-9E66-F69FB4C9B7A8}"/>
              </a:ext>
            </a:extLst>
          </p:cNvPr>
          <p:cNvCxnSpPr>
            <a:cxnSpLocks/>
            <a:stCxn id="46" idx="1"/>
          </p:cNvCxnSpPr>
          <p:nvPr/>
        </p:nvCxnSpPr>
        <p:spPr>
          <a:xfrm flipH="1">
            <a:off x="7443788" y="3958868"/>
            <a:ext cx="762663" cy="11937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4DC1A989-307D-ACC3-928A-9497499F2879}"/>
              </a:ext>
            </a:extLst>
          </p:cNvPr>
          <p:cNvSpPr txBox="1"/>
          <p:nvPr/>
        </p:nvSpPr>
        <p:spPr>
          <a:xfrm>
            <a:off x="8172525" y="4092890"/>
            <a:ext cx="3784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Corner offset when stacking amplitude image in slant range (see </a:t>
            </a:r>
            <a:r>
              <a:rPr lang="en-LU" sz="1400" dirty="0">
                <a:solidFill>
                  <a:srgbClr val="FF0000"/>
                </a:solidFill>
              </a:rPr>
              <a:t>manual § 3.2</a:t>
            </a:r>
            <a:r>
              <a:rPr lang="en-LU" sz="1400" dirty="0"/>
              <a:t>) 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AE06F65-6DDD-260F-2BDC-418A73D495BF}"/>
              </a:ext>
            </a:extLst>
          </p:cNvPr>
          <p:cNvCxnSpPr>
            <a:cxnSpLocks/>
            <a:stCxn id="49" idx="1"/>
          </p:cNvCxnSpPr>
          <p:nvPr/>
        </p:nvCxnSpPr>
        <p:spPr>
          <a:xfrm flipH="1" flipV="1">
            <a:off x="7443788" y="4282081"/>
            <a:ext cx="728737" cy="7241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6D58424B-E999-0F65-FC88-4CC23FB7F21D}"/>
              </a:ext>
            </a:extLst>
          </p:cNvPr>
          <p:cNvSpPr txBox="1"/>
          <p:nvPr/>
        </p:nvSpPr>
        <p:spPr>
          <a:xfrm>
            <a:off x="8206450" y="4694080"/>
            <a:ext cx="39194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Multilooking factor of </a:t>
            </a:r>
            <a:r>
              <a:rPr lang="en-LU" sz="1400" dirty="0">
                <a:solidFill>
                  <a:srgbClr val="FF0000"/>
                </a:solidFill>
              </a:rPr>
              <a:t>interferometric</a:t>
            </a:r>
            <a:r>
              <a:rPr lang="en-LU" sz="1400" dirty="0"/>
              <a:t> products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9516382-E714-1FEE-68D5-01D559920C0F}"/>
              </a:ext>
            </a:extLst>
          </p:cNvPr>
          <p:cNvCxnSpPr>
            <a:cxnSpLocks/>
            <a:stCxn id="52" idx="1"/>
          </p:cNvCxnSpPr>
          <p:nvPr/>
        </p:nvCxnSpPr>
        <p:spPr>
          <a:xfrm flipH="1" flipV="1">
            <a:off x="7905582" y="4616110"/>
            <a:ext cx="300868" cy="23185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D05DCF85-42AD-623F-EF0F-A6F79FFBAED2}"/>
              </a:ext>
            </a:extLst>
          </p:cNvPr>
          <p:cNvSpPr txBox="1"/>
          <p:nvPr/>
        </p:nvSpPr>
        <p:spPr>
          <a:xfrm>
            <a:off x="8467137" y="5071955"/>
            <a:ext cx="3231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Filters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66E21E1-C7C7-12CE-7071-D54E0AC20B29}"/>
              </a:ext>
            </a:extLst>
          </p:cNvPr>
          <p:cNvCxnSpPr>
            <a:cxnSpLocks/>
            <a:stCxn id="56" idx="1"/>
          </p:cNvCxnSpPr>
          <p:nvPr/>
        </p:nvCxnSpPr>
        <p:spPr>
          <a:xfrm flipH="1" flipV="1">
            <a:off x="7715250" y="4839924"/>
            <a:ext cx="751887" cy="38592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E738AFB-CAE0-26FA-460B-6243A6CA2DEA}"/>
              </a:ext>
            </a:extLst>
          </p:cNvPr>
          <p:cNvSpPr txBox="1"/>
          <p:nvPr/>
        </p:nvSpPr>
        <p:spPr>
          <a:xfrm>
            <a:off x="8148683" y="5367412"/>
            <a:ext cx="39194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Coherence estimation factor 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3E15310-AE81-B134-A034-35402F2FF2E3}"/>
              </a:ext>
            </a:extLst>
          </p:cNvPr>
          <p:cNvCxnSpPr>
            <a:cxnSpLocks/>
            <a:stCxn id="59" idx="1"/>
          </p:cNvCxnSpPr>
          <p:nvPr/>
        </p:nvCxnSpPr>
        <p:spPr>
          <a:xfrm flipH="1" flipV="1">
            <a:off x="6886575" y="5061804"/>
            <a:ext cx="1262108" cy="459497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A55F5FF-0FD0-9DE1-60ED-A27D839398D9}"/>
              </a:ext>
            </a:extLst>
          </p:cNvPr>
          <p:cNvSpPr txBox="1"/>
          <p:nvPr/>
        </p:nvSpPr>
        <p:spPr>
          <a:xfrm>
            <a:off x="8172525" y="5754385"/>
            <a:ext cx="39194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Use a mask or not and give its full path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8380851-AAE6-1252-C62B-6C695B57C3FA}"/>
              </a:ext>
            </a:extLst>
          </p:cNvPr>
          <p:cNvCxnSpPr>
            <a:cxnSpLocks/>
            <a:stCxn id="62" idx="1"/>
          </p:cNvCxnSpPr>
          <p:nvPr/>
        </p:nvCxnSpPr>
        <p:spPr>
          <a:xfrm flipH="1" flipV="1">
            <a:off x="7905582" y="5763907"/>
            <a:ext cx="266943" cy="144367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34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3" grpId="0"/>
      <p:bldP spid="27" grpId="0"/>
      <p:bldP spid="30" grpId="0"/>
      <p:bldP spid="41" grpId="0"/>
      <p:bldP spid="46" grpId="0"/>
      <p:bldP spid="49" grpId="0"/>
      <p:bldP spid="52" grpId="0"/>
      <p:bldP spid="56" grpId="0"/>
      <p:bldP spid="59" grpId="0"/>
      <p:bldP spid="62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Parameters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95BA6E-685B-2310-F82C-6A5EACD19087}"/>
              </a:ext>
            </a:extLst>
          </p:cNvPr>
          <p:cNvSpPr txBox="1"/>
          <p:nvPr/>
        </p:nvSpPr>
        <p:spPr>
          <a:xfrm>
            <a:off x="144164" y="904784"/>
            <a:ext cx="7171036" cy="56323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LU" sz="800" dirty="0">
                <a:solidFill>
                  <a:srgbClr val="FF0000"/>
                </a:solidFill>
              </a:rPr>
              <a:t>[…]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UNWRAPPING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############</a:t>
            </a: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SKIPno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SKIPUW,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SKIPno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unwraps and geocode all products,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SKIPyes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skips unwrapping and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        geocode only available products, Mask geocode only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ampli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coh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(for mask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geenration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SNAPHU	# UW_METHOD, Select phase unwrapping method (SNAPHU, CIS, DETPHUN1ONLY, DETPHUN2ONLY,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       DETPHUN1SNAPHU, DETPHUN2SNAPHU, DETPHUN1CIS, DETPHUN2CIS)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if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unwrapping: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1.2	# DEFOTHRESHFACTOR,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Factor applied to rho0 to get threshold for whether or not phase discontinuity is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      possible. rho0 is the expected, biased correlation measure if true correlation is 0. Increase if not good.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0.9	# DEFOCONST,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Ratio of phase discontinuity probability density to peak probability density expected for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     discontinuity-possible pixel differences. Value of 1 means zero cost for discontinuity, 0 means infinite cost. Decrease if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prblm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0.2	# DEFOMAX_CYCLE,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Max nr of expected phase cycle discontinuity. 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where no phase jump is expected, it can be set to zero.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DEFO	# SNAPHUMODE,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TOPO, DEFO, SMOOTH, or NOSTATCOSTS. </a:t>
            </a: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ZoneMapYes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ZONEMAP, if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ZoneMapYes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it will create a map with the unwrapped zones named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snaphuZoneMap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      Each continuously unwrapped zone is numbered (from 1 to...)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0.00001	# ZONEMAPSIZE, Minimum size of unwrapped zone to map (in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frazction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total nr of pixels)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300	# ZONEMAPCOST, Cost threshold for connected components (zones). Higher threshold will give smaller connected zones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	# ZONEMAPTOTAL, Maximum number of mapped zones	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MultiSnaphuNo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MULTIUWP,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MultiSnaphuYes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performs recursive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unwrapping (need 4 params below).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      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MultiUnwrapNo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(or any other string) will perform single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unwrapping</a:t>
            </a: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ResidInterfFilt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WHICHINTERF, which interferogram to unwrap,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ResidInterf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(residual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interfero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ResidInterfFilt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(residual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interfero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filtered)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0.9	# COEFREQ, Coefficient of increase of cut-off frequency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12.5	# CUTINI, Initial cut-off frequency (e.g. 12.5 for a 400x400 image, 10 for a 2200x1500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	# NITMAX, Max total nr of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iterrations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0.0627	# COHMUWPTHRESH,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coh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threshold (between 0 and 1) below which it replaces the phase by white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       noise (corresponding mask will be produced). If set to 0, do not mask with white noise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if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CIS unwrapping: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0.25	# COHCLNTHRESH, Coherence cleaning threshold.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gives 0 weight at pixels below that threshold.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Moreover, if a mask is used,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snaphu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(or CIS) also unwraps 0-masked pixels (for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AMSTer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Engine &lt; 20230928)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        or 2-masked pixels (for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AMSTer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Engine &gt; 20230928) if their coherence is above COHCLNTHRESH. 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if CIS unwrapping: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0.1	# FALSERESCOHTHR, False Residue Coherence Threshold: higher is much slower. Use max 0.15 e.g. in crater 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	#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CONNEXION_MODE,number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times that connexion search radius is augmented when stable connections are found ; 0 search along all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coh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zone 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	# BIASCOHESTIM, Biased coherence estimator range &amp; Az window size (do not apply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pix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ratio)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	# BIASCOHSPIR, Biased coherence square spiral size (if residual fringes are not unwrapped decrease it; must be odd)  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if DETPHUN unwrapping: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	# DETITERR, Number of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iterration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detPhUn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(Integer: 1, 2 or 3 is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generaly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OK)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0.3	# DETCOHTHRESH, Coherence threshold</a:t>
            </a:r>
            <a:endParaRPr lang="en-LU" sz="800" dirty="0">
              <a:solidFill>
                <a:srgbClr val="FF0000"/>
              </a:solidFill>
            </a:endParaRPr>
          </a:p>
          <a:p>
            <a:r>
              <a:rPr lang="en-LU" sz="800" dirty="0">
                <a:solidFill>
                  <a:srgbClr val="FF0000"/>
                </a:solidFill>
              </a:rPr>
              <a:t>[…]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7E586-BDF0-0E45-79FE-206D8800241E}"/>
              </a:ext>
            </a:extLst>
          </p:cNvPr>
          <p:cNvSpPr txBox="1"/>
          <p:nvPr/>
        </p:nvSpPr>
        <p:spPr>
          <a:xfrm>
            <a:off x="7459364" y="1325069"/>
            <a:ext cx="39194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Skip unwrapping or not, which method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034CC4-C9F5-95C1-3101-4AD6A8F0AE4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715000" y="1478958"/>
            <a:ext cx="1744364" cy="64092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40B061A-7673-F3E8-116B-34A62619DF77}"/>
              </a:ext>
            </a:extLst>
          </p:cNvPr>
          <p:cNvSpPr txBox="1"/>
          <p:nvPr/>
        </p:nvSpPr>
        <p:spPr>
          <a:xfrm>
            <a:off x="7564262" y="1789301"/>
            <a:ext cx="39194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Parameters for each unwrapping method…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7B355FF-6053-90A3-96AD-16235D14E3E4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6793181" y="1943190"/>
            <a:ext cx="771081" cy="238714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80A3A98-D133-D74D-34A6-3DFFEE0CDDC7}"/>
              </a:ext>
            </a:extLst>
          </p:cNvPr>
          <p:cNvSpPr txBox="1"/>
          <p:nvPr/>
        </p:nvSpPr>
        <p:spPr>
          <a:xfrm>
            <a:off x="7564262" y="2525377"/>
            <a:ext cx="3919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sz="1400" dirty="0"/>
              <a:t>Map of successful</a:t>
            </a:r>
            <a:r>
              <a:rPr lang="en-GB" sz="1400" dirty="0"/>
              <a:t>l</a:t>
            </a:r>
            <a:r>
              <a:rPr lang="en-LU" sz="1400" dirty="0"/>
              <a:t>y unwrapped region. Each disconnected region is a new zone. 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20AE3B8-1A45-D94B-4794-AF4983EFCAFF}"/>
              </a:ext>
            </a:extLst>
          </p:cNvPr>
          <p:cNvCxnSpPr>
            <a:cxnSpLocks/>
            <a:stCxn id="27" idx="1"/>
          </p:cNvCxnSpPr>
          <p:nvPr/>
        </p:nvCxnSpPr>
        <p:spPr>
          <a:xfrm flipH="1">
            <a:off x="5332021" y="2786987"/>
            <a:ext cx="2232241" cy="245092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4BF6938-9B16-949B-EB4A-DA638910F5D0}"/>
              </a:ext>
            </a:extLst>
          </p:cNvPr>
          <p:cNvSpPr txBox="1"/>
          <p:nvPr/>
        </p:nvSpPr>
        <p:spPr>
          <a:xfrm>
            <a:off x="7459364" y="4258190"/>
            <a:ext cx="39194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dirty="0"/>
              <a:t>See  </a:t>
            </a:r>
            <a:r>
              <a:rPr lang="nl-BE" sz="1400" dirty="0">
                <a:solidFill>
                  <a:srgbClr val="FF0000"/>
                </a:solidFill>
              </a:rPr>
              <a:t>manual § 3.4</a:t>
            </a:r>
            <a:endParaRPr lang="en-LU" sz="1400" dirty="0">
              <a:solidFill>
                <a:srgbClr val="FF0000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A8EC2C8-2B7C-E683-EEBE-DF20B5BFDD81}"/>
              </a:ext>
            </a:extLst>
          </p:cNvPr>
          <p:cNvCxnSpPr>
            <a:cxnSpLocks/>
            <a:stCxn id="31" idx="1"/>
          </p:cNvCxnSpPr>
          <p:nvPr/>
        </p:nvCxnSpPr>
        <p:spPr>
          <a:xfrm flipH="1">
            <a:off x="5866410" y="4412079"/>
            <a:ext cx="1592954" cy="522908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97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2" grpId="0"/>
      <p:bldP spid="27" grpId="0"/>
      <p:bldP spid="31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Parameters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95BA6E-685B-2310-F82C-6A5EACD19087}"/>
              </a:ext>
            </a:extLst>
          </p:cNvPr>
          <p:cNvSpPr txBox="1"/>
          <p:nvPr/>
        </p:nvSpPr>
        <p:spPr>
          <a:xfrm>
            <a:off x="227963" y="975676"/>
            <a:ext cx="6422219" cy="53860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LU" sz="800" dirty="0">
                <a:solidFill>
                  <a:srgbClr val="FF0000"/>
                </a:solidFill>
              </a:rPr>
              <a:t>[…]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BOTH	# INTERPOL, interpolate the unwrapped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interfero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BEFORE or AFTER geocoding or BOTH. 	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DETREND 	# REMOVEPLANE, if DETREND it will remove a best plane after unwrapping. Anything else will ignore the detrending. 	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GEOCODING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UTM	# PROJ, Chosen projection (UTM or GEOC – GEOC OPTION IS NOT READY YET)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Forced	# GEOCMETHD, Resampling Size of Geocoded product: Forced (at FORCEGEOPIXSIZE - mandatory for further MSBAS),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          Auto (closest multiple of 10), Closest (closest to ML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az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sampling),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ClosestMassProc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(Closest even for a Mass Process),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</a:p>
          <a:p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LetCIS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RADIUSMETHD,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LetCIS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(CIS will compute best radius) or forced to a given radius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	# RESAMPMETHD, TRI = Triangulation; AV = weighted average; NN = nearest neighbour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LORENTZ	# WEIGHTMETHD, Weighting method : ID = inverse distance; LORENTZ =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lorentzian</a:t>
            </a:r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1.0	# IDSMOOTH,  ID smoothing factor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1.0	# IDWEIGHT, ID weighting exponent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1.0	# FWHM, Lorentzian Full Width at Half Maximum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	# ZONEINDEX, Zone index 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    	# FORCEGEOPIXSIZE,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Pix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size wanted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you want for your final MSBAS database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UTMZONE, letter of row and nr of col of the zone where coordinates below are computed (e.g. U32)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225000	# XMIN, minimum X UTM coord of final geocoded product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426000	# XMAX, maximum X UTM coord of final geocoded product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5417000	# YMIN, minimum Y UTM coord of final geocoded product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5593000	# YMAX, maximum Y coord of final geocoded product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/$PATH_1650/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kml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	# GEOCKML, a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kml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to define final geocoded product. If not found, it will use the coordinates above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PATHS 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#########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/$PATH_3601/PROCESS/AS	# PROROOTPATH, path to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where data will be processed in sub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named by the sat name (SATDIR).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/$PATH_1650/SAR_CSL/	# DATAPATH, path to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where data are stored 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/$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PATH_DataSAR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/SAR_AUX_FILES/DEM/SRTM30/ALL	# DEMDIR, path to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where DEM is stored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/$PATH_SCRIPTS/SCRIPTS_MT/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FUNCTIONS_FOR_MT.sh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FCTFILE, path to file where all functions are stored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coregistration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mass processing (required if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coresitration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a  Global Primary i.e.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SuperMaster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/$PATH_1650/SAR_SM/RESAMPLED	# RESAMPDATPATH, path to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where resampled data will be stored </a:t>
            </a:r>
          </a:p>
          <a:p>
            <a:endParaRPr lang="en-GB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for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insar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mass processing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/$PATH_3601/SAR_MASSPROCESS/	# MASSPROCESSPATH, path to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where all processed pairs will be stored in sub 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named by</a:t>
            </a:r>
          </a:p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#     the sat/</a:t>
            </a:r>
            <a:r>
              <a:rPr lang="en-GB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trk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name (SATDIR/TRKDIR)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F9D132-8011-2E1D-63E9-2BFDC7EFFEAC}"/>
              </a:ext>
            </a:extLst>
          </p:cNvPr>
          <p:cNvSpPr txBox="1"/>
          <p:nvPr/>
        </p:nvSpPr>
        <p:spPr>
          <a:xfrm>
            <a:off x="7031776" y="952591"/>
            <a:ext cx="3919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dirty="0"/>
              <a:t>May interpolate VERY SMALL gaps in deformation maps before and/or after geocoding or none</a:t>
            </a:r>
            <a:endParaRPr lang="en-LU" sz="1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3715CC-9D61-E827-55C6-E6D844F21165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177642" y="1214201"/>
            <a:ext cx="1854134" cy="115835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C348DF9-6116-8634-2105-0DFD037FE865}"/>
              </a:ext>
            </a:extLst>
          </p:cNvPr>
          <p:cNvSpPr txBox="1"/>
          <p:nvPr/>
        </p:nvSpPr>
        <p:spPr>
          <a:xfrm>
            <a:off x="7049923" y="1770009"/>
            <a:ext cx="49141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dirty="0"/>
              <a:t>Only UTM products (except maybe some amplitude time series) </a:t>
            </a:r>
            <a:endParaRPr lang="en-LU" sz="14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BF01A7A-3FAA-491F-8B0D-5F309D66462A}"/>
              </a:ext>
            </a:extLst>
          </p:cNvPr>
          <p:cNvCxnSpPr>
            <a:cxnSpLocks/>
          </p:cNvCxnSpPr>
          <p:nvPr/>
        </p:nvCxnSpPr>
        <p:spPr>
          <a:xfrm flipH="1">
            <a:off x="5014913" y="1936616"/>
            <a:ext cx="2035010" cy="85065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6DA8C8C-E50C-F1FA-6A31-0B4DAB04A809}"/>
              </a:ext>
            </a:extLst>
          </p:cNvPr>
          <p:cNvSpPr txBox="1"/>
          <p:nvPr/>
        </p:nvSpPr>
        <p:spPr>
          <a:xfrm>
            <a:off x="7049923" y="2123423"/>
            <a:ext cx="49141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dirty="0"/>
              <a:t>Force geocoded product to given grid, with given resolution. </a:t>
            </a:r>
            <a:r>
              <a:rPr lang="nl-BE" sz="1400" dirty="0">
                <a:solidFill>
                  <a:srgbClr val="FF0000"/>
                </a:solidFill>
              </a:rPr>
              <a:t>MANDATORY</a:t>
            </a:r>
            <a:r>
              <a:rPr lang="nl-BE" sz="1400" dirty="0"/>
              <a:t> when performing MSBAS. Closest will instead provide with geocoded pixel size as close as possible as pixel size in radar geometry (on flat surface)</a:t>
            </a:r>
            <a:endParaRPr lang="en-LU" sz="14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9394C87-9EB3-54B1-2CE8-0F2AAD03068A}"/>
              </a:ext>
            </a:extLst>
          </p:cNvPr>
          <p:cNvCxnSpPr>
            <a:cxnSpLocks/>
          </p:cNvCxnSpPr>
          <p:nvPr/>
        </p:nvCxnSpPr>
        <p:spPr>
          <a:xfrm flipH="1" flipV="1">
            <a:off x="6495803" y="2244393"/>
            <a:ext cx="554120" cy="45637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8997D52-820B-84A8-BDF4-A19E297FFC07}"/>
              </a:ext>
            </a:extLst>
          </p:cNvPr>
          <p:cNvCxnSpPr>
            <a:cxnSpLocks/>
          </p:cNvCxnSpPr>
          <p:nvPr/>
        </p:nvCxnSpPr>
        <p:spPr>
          <a:xfrm flipH="1">
            <a:off x="4524499" y="2290030"/>
            <a:ext cx="2507277" cy="1440934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559E674-117D-D4AC-B1E2-B523B60A2ABA}"/>
              </a:ext>
            </a:extLst>
          </p:cNvPr>
          <p:cNvSpPr txBox="1"/>
          <p:nvPr/>
        </p:nvSpPr>
        <p:spPr>
          <a:xfrm>
            <a:off x="6784784" y="3110050"/>
            <a:ext cx="49141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dirty="0"/>
              <a:t>Method to re-grid the geocoded products</a:t>
            </a:r>
            <a:endParaRPr lang="en-LU" sz="1400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5120FCF-56B6-572A-D974-B4C698C3EA5C}"/>
              </a:ext>
            </a:extLst>
          </p:cNvPr>
          <p:cNvCxnSpPr>
            <a:cxnSpLocks/>
          </p:cNvCxnSpPr>
          <p:nvPr/>
        </p:nvCxnSpPr>
        <p:spPr>
          <a:xfrm flipH="1" flipV="1">
            <a:off x="5082639" y="2826327"/>
            <a:ext cx="1702145" cy="45033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ECEF1AF-B329-BE9B-C831-FB4C1274875F}"/>
              </a:ext>
            </a:extLst>
          </p:cNvPr>
          <p:cNvSpPr txBox="1"/>
          <p:nvPr/>
        </p:nvSpPr>
        <p:spPr>
          <a:xfrm>
            <a:off x="7031776" y="4949511"/>
            <a:ext cx="49141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dirty="0"/>
              <a:t>Path to several directories where to find/store data and results </a:t>
            </a:r>
            <a:endParaRPr lang="en-LU" sz="14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A39FE6-862F-6B20-6EE3-1CBEBA3D0929}"/>
              </a:ext>
            </a:extLst>
          </p:cNvPr>
          <p:cNvCxnSpPr>
            <a:cxnSpLocks/>
          </p:cNvCxnSpPr>
          <p:nvPr/>
        </p:nvCxnSpPr>
        <p:spPr>
          <a:xfrm flipH="1">
            <a:off x="5902036" y="5116118"/>
            <a:ext cx="1129740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81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2" grpId="0"/>
      <p:bldP spid="27" grpId="0"/>
      <p:bldP spid="33" grpId="0"/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A1327A-A7FC-EACE-BCEB-A404CB062A6C}"/>
              </a:ext>
            </a:extLst>
          </p:cNvPr>
          <p:cNvSpPr txBox="1"/>
          <p:nvPr/>
        </p:nvSpPr>
        <p:spPr>
          <a:xfrm>
            <a:off x="319389" y="1075050"/>
            <a:ext cx="933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/>
              <a:t>Plan:</a:t>
            </a:r>
            <a:endParaRPr lang="en-LU" sz="2800" b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FE6D3C-3F6A-E353-2CEC-05B2315873C4}"/>
              </a:ext>
            </a:extLst>
          </p:cNvPr>
          <p:cNvSpPr txBox="1"/>
          <p:nvPr/>
        </p:nvSpPr>
        <p:spPr>
          <a:xfrm>
            <a:off x="2035426" y="1142231"/>
            <a:ext cx="608499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b="1" dirty="0"/>
              <a:t>The user manuals: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/>
              <a:t>Conventions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/>
              <a:t>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/>
              <a:t>Contest…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Scripts architecture  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(header, hard coded lines..)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Organizing the work: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Disk/Directories 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AMSTer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Organizer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Processing steps: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download,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read, (baseline computation)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Coregistration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InSAR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processing, mass processing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Deformation time series (+ amplitude time series), web page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Ancillary data: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DEM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MASKS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kml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: where, why, how create</a:t>
            </a:r>
            <a:endParaRPr lang="en-LU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89B1C0-3EE7-1861-0DE6-C261C3777CEB}"/>
              </a:ext>
            </a:extLst>
          </p:cNvPr>
          <p:cNvSpPr txBox="1"/>
          <p:nvPr/>
        </p:nvSpPr>
        <p:spPr>
          <a:xfrm>
            <a:off x="6435919" y="5960690"/>
            <a:ext cx="555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>
                <a:solidFill>
                  <a:schemeClr val="bg1">
                    <a:lumMod val="75000"/>
                  </a:schemeClr>
                </a:solidFill>
              </a:rPr>
              <a:t>+ </a:t>
            </a:r>
            <a:r>
              <a:rPr lang="en-GB">
                <a:solidFill>
                  <a:schemeClr val="bg1">
                    <a:lumMod val="75000"/>
                  </a:schemeClr>
                </a:solidFill>
              </a:rPr>
              <a:t>Provide samples (S1 data, DEM, orbits…) to participants </a:t>
            </a:r>
            <a:endParaRPr lang="en-LU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40929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A1327A-A7FC-EACE-BCEB-A404CB062A6C}"/>
              </a:ext>
            </a:extLst>
          </p:cNvPr>
          <p:cNvSpPr txBox="1"/>
          <p:nvPr/>
        </p:nvSpPr>
        <p:spPr>
          <a:xfrm>
            <a:off x="319389" y="1075050"/>
            <a:ext cx="933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/>
              <a:t>Plan:</a:t>
            </a:r>
            <a:endParaRPr lang="en-LU" sz="2800" b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FE6D3C-3F6A-E353-2CEC-05B2315873C4}"/>
              </a:ext>
            </a:extLst>
          </p:cNvPr>
          <p:cNvSpPr txBox="1"/>
          <p:nvPr/>
        </p:nvSpPr>
        <p:spPr>
          <a:xfrm>
            <a:off x="2035426" y="1142231"/>
            <a:ext cx="608499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b="1" dirty="0">
                <a:solidFill>
                  <a:schemeClr val="bg1">
                    <a:lumMod val="65000"/>
                  </a:schemeClr>
                </a:solidFill>
              </a:rPr>
              <a:t>The user manuals: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Conventions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Contest…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Scripts architecture  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(header, hard coded lines..)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Organizing the work: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Disk/Directories 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AMSTer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Organizer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Processing steps: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download,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read, (baseline computation)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Coregistration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InSAR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processing, mass processing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Deformation time series (+ amplitude time series), web page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bg1">
                    <a:lumMod val="65000"/>
                  </a:schemeClr>
                </a:solidFill>
              </a:rPr>
              <a:t>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Ancillary data: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/>
              <a:t>DEM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/>
              <a:t>MASKS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/>
              <a:t>kml</a:t>
            </a:r>
            <a:r>
              <a:rPr lang="en-GB" sz="1600" dirty="0"/>
              <a:t>: where, why, how create</a:t>
            </a:r>
            <a:endParaRPr lang="en-LU" sz="16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89B1C0-3EE7-1861-0DE6-C261C3777CEB}"/>
              </a:ext>
            </a:extLst>
          </p:cNvPr>
          <p:cNvSpPr txBox="1"/>
          <p:nvPr/>
        </p:nvSpPr>
        <p:spPr>
          <a:xfrm>
            <a:off x="6435919" y="5960690"/>
            <a:ext cx="555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>
                <a:solidFill>
                  <a:schemeClr val="bg1">
                    <a:lumMod val="75000"/>
                  </a:schemeClr>
                </a:solidFill>
              </a:rPr>
              <a:t>+ </a:t>
            </a:r>
            <a:r>
              <a:rPr lang="en-GB">
                <a:solidFill>
                  <a:schemeClr val="bg1">
                    <a:lumMod val="75000"/>
                  </a:schemeClr>
                </a:solidFill>
              </a:rPr>
              <a:t>Provide samples (S1 data, DEM, orbits…) to participants </a:t>
            </a:r>
            <a:endParaRPr lang="en-LU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58583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>
                <a:solidFill>
                  <a:schemeClr val="bg1"/>
                </a:solidFill>
                <a:latin typeface="Helvetica" pitchFamily="2" charset="0"/>
              </a:rPr>
              <a:t>Ancillary data</a:t>
            </a:r>
            <a:endParaRPr lang="en-GB" sz="2800" b="1" i="0" u="none" strike="noStrike">
              <a:solidFill>
                <a:schemeClr val="bg1"/>
              </a:solidFill>
              <a:effectLst/>
              <a:latin typeface="Helvetica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FD3A3-C4C6-C8A0-902E-B62EAF8446D2}"/>
              </a:ext>
            </a:extLst>
          </p:cNvPr>
          <p:cNvSpPr txBox="1"/>
          <p:nvPr/>
        </p:nvSpPr>
        <p:spPr>
          <a:xfrm>
            <a:off x="277999" y="1253361"/>
            <a:ext cx="3588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The Digital Elevation Model (DEM):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5CC62-6F78-FEBF-0A08-2343C3920CEB}"/>
              </a:ext>
            </a:extLst>
          </p:cNvPr>
          <p:cNvSpPr txBox="1"/>
          <p:nvPr/>
        </p:nvSpPr>
        <p:spPr>
          <a:xfrm>
            <a:off x="358561" y="2069800"/>
            <a:ext cx="11474877" cy="312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Mandatory for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DInSAR</a:t>
            </a: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, (helpful for TOPO). </a:t>
            </a:r>
          </a:p>
          <a:p>
            <a:pPr algn="just">
              <a:spcAft>
                <a:spcPts val="600"/>
              </a:spcAft>
            </a:pPr>
            <a:endParaRPr lang="en-US" dirty="0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just">
              <a:spcAft>
                <a:spcPts val="60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Must have the following specificities: </a:t>
            </a:r>
            <a:endParaRPr lang="en-LU" sz="1800" dirty="0">
              <a:solidFill>
                <a:srgbClr val="000000"/>
              </a:solidFill>
              <a:effectLst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u="none" strike="noStrike" kern="0" spc="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Referred to ellipsoidal heights, not to the geoid. </a:t>
            </a:r>
            <a:endParaRPr lang="en-LU" sz="1800" u="none" strike="noStrike" kern="0" spc="0" dirty="0">
              <a:solidFill>
                <a:srgbClr val="000000"/>
              </a:solidFill>
              <a:effectLst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rgbClr val="0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I</a:t>
            </a:r>
            <a:r>
              <a:rPr lang="en-US" sz="1800" u="none" strike="noStrike" kern="0" spc="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n the mathematical order (i.e. origin = lower left corner ; not the GIS order, which origin = </a:t>
            </a:r>
            <a:r>
              <a:rPr lang="en-US" kern="0" dirty="0">
                <a:solidFill>
                  <a:srgbClr val="0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upper left corner</a:t>
            </a:r>
            <a:r>
              <a:rPr lang="en-US" sz="1800" u="none" strike="noStrike" kern="0" spc="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</a:p>
          <a:p>
            <a:pPr marL="342900" lvl="0" indent="-342900" algn="just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AMSTer</a:t>
            </a: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Engine (AE) format = a binary matrix + a header file named with a .txt extension.</a:t>
            </a:r>
          </a:p>
          <a:p>
            <a:pPr marL="285750" lvl="0" indent="-28575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Also accept ENVI format (binary matrix + a header file named with a .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hdr</a:t>
            </a: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extension). </a:t>
            </a:r>
            <a:b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1800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Attention</a:t>
            </a: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, if ENVI and AE format exist in directory, the tool will consider only the AE format.</a:t>
            </a:r>
          </a:p>
          <a:p>
            <a:pPr marL="285750" lvl="0" indent="-28575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Must be stored in a directory indicated in the </a:t>
            </a:r>
            <a:r>
              <a:rPr lang="en-GB" dirty="0" err="1">
                <a:solidFill>
                  <a:srgbClr val="0070C0"/>
                </a:solidFill>
              </a:rPr>
              <a:t>LaunchMTparam.txt</a:t>
            </a:r>
            <a:r>
              <a:rPr lang="en-GB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file (</a:t>
            </a:r>
            <a:r>
              <a:rPr lang="en-US" dirty="0">
                <a:solidFill>
                  <a:srgbClr val="FF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do not use a state variable</a:t>
            </a:r>
            <a:r>
              <a:rPr lang="en-US" dirty="0">
                <a:solidFill>
                  <a:srgbClr val="0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) </a:t>
            </a:r>
            <a:endParaRPr lang="en-LU" sz="1800" dirty="0">
              <a:solidFill>
                <a:srgbClr val="000000"/>
              </a:solidFill>
              <a:effectLst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0324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>
                <a:solidFill>
                  <a:schemeClr val="bg1"/>
                </a:solidFill>
                <a:latin typeface="Helvetica" pitchFamily="2" charset="0"/>
              </a:rPr>
              <a:t>Ancillary data</a:t>
            </a:r>
            <a:endParaRPr lang="en-GB" sz="2800" b="1" i="0" u="none" strike="noStrike">
              <a:solidFill>
                <a:schemeClr val="bg1"/>
              </a:solidFill>
              <a:effectLst/>
              <a:latin typeface="Helvetica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FD3A3-C4C6-C8A0-902E-B62EAF8446D2}"/>
              </a:ext>
            </a:extLst>
          </p:cNvPr>
          <p:cNvSpPr txBox="1"/>
          <p:nvPr/>
        </p:nvSpPr>
        <p:spPr>
          <a:xfrm>
            <a:off x="144164" y="1000125"/>
            <a:ext cx="3588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The Digital Elevation Model (DEM):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5CC62-6F78-FEBF-0A08-2343C3920CEB}"/>
              </a:ext>
            </a:extLst>
          </p:cNvPr>
          <p:cNvSpPr txBox="1"/>
          <p:nvPr/>
        </p:nvSpPr>
        <p:spPr>
          <a:xfrm>
            <a:off x="319020" y="1361786"/>
            <a:ext cx="11474877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nl-BE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How to create it (</a:t>
            </a:r>
            <a:r>
              <a:rPr lang="nl-BE" sz="1800" dirty="0">
                <a:solidFill>
                  <a:srgbClr val="FF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see manual p. 25</a:t>
            </a:r>
            <a:r>
              <a:rPr lang="nl-BE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) ?</a:t>
            </a:r>
          </a:p>
          <a:p>
            <a:pPr algn="just">
              <a:spcAft>
                <a:spcPts val="600"/>
              </a:spcAft>
            </a:pPr>
            <a:endParaRPr lang="nl-BE" sz="800" dirty="0">
              <a:solidFill>
                <a:srgbClr val="000000"/>
              </a:solidFill>
              <a:effectLst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 algn="just">
              <a:spcAft>
                <a:spcPts val="600"/>
              </a:spcAft>
              <a:buAutoNum type="arabicPeriod"/>
            </a:pPr>
            <a:r>
              <a:rPr lang="nl-BE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Using </a:t>
            </a:r>
            <a:r>
              <a:rPr lang="en-US" sz="1800" b="1" i="1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agregateSRTMTile</a:t>
            </a:r>
            <a:r>
              <a:rPr lang="nl-BE" sz="1800" b="1" i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nl-BE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AMSTer Engine function and </a:t>
            </a:r>
            <a:r>
              <a:rPr lang="nl-BE" sz="1800" dirty="0">
                <a:solidFill>
                  <a:srgbClr val="0070C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srtm tiles:</a:t>
            </a:r>
          </a:p>
          <a:p>
            <a:pPr marL="800100" lvl="1" indent="-342900" fontAlgn="base">
              <a:buFont typeface="Symbol" pitchFamily="2" charset="2"/>
              <a:buChar char="-"/>
            </a:pPr>
            <a:r>
              <a:rPr lang="en-LU" sz="1400" u="none" strike="noStrike" kern="0" spc="0" dirty="0">
                <a:effectLst/>
                <a:ea typeface="Arial Unicode MS" panose="020B0604020202020204" pitchFamily="34" charset="-128"/>
              </a:rPr>
              <a:t>Log to </a:t>
            </a:r>
            <a:r>
              <a:rPr lang="en-LU" sz="1400" u="none" strike="noStrike" kern="0" spc="0" dirty="0">
                <a:solidFill>
                  <a:srgbClr val="0070C0"/>
                </a:solidFill>
                <a:effectLst/>
                <a:ea typeface="Times New Roman" panose="02020603050405020304" pitchFamily="18" charset="0"/>
                <a:hlinkClick r:id="rId2"/>
              </a:rPr>
              <a:t>http://earthexplorer.usgs.gov</a:t>
            </a:r>
            <a:r>
              <a:rPr lang="en-LU" sz="1400" u="none" strike="noStrike" kern="0" spc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LU" sz="1400" dirty="0">
                <a:effectLst/>
                <a:ea typeface="Arial Unicode MS" panose="020B0604020202020204" pitchFamily="34" charset="-128"/>
              </a:rPr>
              <a:t>(Login and pwd required. Account can easily be created). </a:t>
            </a:r>
          </a:p>
          <a:p>
            <a:pPr marL="800100" lvl="1" indent="-342900" fontAlgn="base">
              <a:buFont typeface="Symbol" pitchFamily="2" charset="2"/>
              <a:buChar char="-"/>
            </a:pPr>
            <a:r>
              <a:rPr lang="en-LU" sz="1400" u="none" strike="noStrike" kern="0" spc="0" dirty="0">
                <a:effectLst/>
                <a:ea typeface="Arial Unicode MS" panose="020B0604020202020204" pitchFamily="34" charset="-128"/>
              </a:rPr>
              <a:t>Download the srtm1 tiles in </a:t>
            </a:r>
            <a:r>
              <a:rPr lang="en-LU" sz="1400" u="none" strike="noStrike" kern="0" spc="0" dirty="0">
                <a:solidFill>
                  <a:srgbClr val="FF0000"/>
                </a:solidFill>
                <a:effectLst/>
                <a:ea typeface="Arial Unicode MS" panose="020B0604020202020204" pitchFamily="34" charset="-128"/>
              </a:rPr>
              <a:t>BIL format</a:t>
            </a:r>
            <a:r>
              <a:rPr lang="en-LU" sz="1400" u="none" strike="noStrike" kern="0" spc="0" dirty="0">
                <a:effectLst/>
                <a:ea typeface="Arial Unicode MS" panose="020B0604020202020204" pitchFamily="34" charset="-128"/>
              </a:rPr>
              <a:t>. </a:t>
            </a:r>
          </a:p>
          <a:p>
            <a:pPr marL="800100" lvl="1" indent="-342900" fontAlgn="base">
              <a:buFont typeface="Symbol" pitchFamily="2" charset="2"/>
              <a:buChar char="-"/>
            </a:pPr>
            <a:r>
              <a:rPr lang="en-LU" sz="1400" u="none" strike="noStrike" kern="0" spc="0" dirty="0">
                <a:effectLst/>
                <a:ea typeface="Arial Unicode MS" panose="020B0604020202020204" pitchFamily="34" charset="-128"/>
              </a:rPr>
              <a:t>Move the files in a dedicated dir (e.g. </a:t>
            </a:r>
            <a:r>
              <a:rPr lang="en-LU" sz="1400" u="none" strike="noStrike" kern="0" spc="0" dirty="0">
                <a:solidFill>
                  <a:srgbClr val="00B050"/>
                </a:solidFill>
                <a:effectLst/>
                <a:ea typeface="Arial Unicode MS" panose="020B0604020202020204" pitchFamily="34" charset="-128"/>
              </a:rPr>
              <a:t>$PATH_DataSAR/SAR_AUX_FILES</a:t>
            </a:r>
            <a:r>
              <a:rPr lang="en-LU" sz="1400" u="none" strike="noStrike" kern="0" spc="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Menlo Regular" panose="020B0609030804020204" pitchFamily="49" charset="0"/>
              </a:rPr>
              <a:t>/DEM/</a:t>
            </a:r>
            <a:r>
              <a:rPr lang="en-LU" sz="1400" i="1" u="none" strike="noStrike" kern="0" spc="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Menlo Regular" panose="020B0609030804020204" pitchFamily="49" charset="0"/>
              </a:rPr>
              <a:t>DEM_REGION</a:t>
            </a:r>
            <a:r>
              <a:rPr lang="en-LU" sz="1400" u="none" strike="noStrike" kern="0" spc="0" dirty="0">
                <a:effectLst/>
                <a:ea typeface="Arial Unicode MS" panose="020B0604020202020204" pitchFamily="34" charset="-128"/>
                <a:cs typeface="Menlo Regular" panose="020B0609030804020204" pitchFamily="49" charset="0"/>
              </a:rPr>
              <a:t>)</a:t>
            </a:r>
            <a:r>
              <a:rPr lang="en-LU" sz="1400" u="none" strike="noStrike" kern="0" spc="0" dirty="0">
                <a:effectLst/>
                <a:ea typeface="Arial Unicode MS" panose="020B0604020202020204" pitchFamily="34" charset="-128"/>
              </a:rPr>
              <a:t>. </a:t>
            </a:r>
          </a:p>
          <a:p>
            <a:pPr marL="800100" lvl="1" indent="-342900" fontAlgn="base">
              <a:buFont typeface="Symbol" pitchFamily="2" charset="2"/>
              <a:buChar char="-"/>
            </a:pPr>
            <a:r>
              <a:rPr lang="en-LU" sz="1400" u="none" strike="noStrike" kern="0" spc="0" dirty="0">
                <a:effectLst/>
                <a:ea typeface="Arial Unicode MS" panose="020B0604020202020204" pitchFamily="34" charset="-128"/>
              </a:rPr>
              <a:t>Uncompress the files and delete the zip files. You stay with several subdirs where .bil, .blw, .hdr and .prj files are stored for each tile. </a:t>
            </a:r>
          </a:p>
          <a:p>
            <a:pPr marL="800100" lvl="1" indent="-342900" fontAlgn="base">
              <a:buFont typeface="Symbol" pitchFamily="2" charset="2"/>
              <a:buChar char="-"/>
            </a:pPr>
            <a:r>
              <a:rPr lang="en-LU" sz="1400" u="none" strike="noStrike" kern="0" spc="0" dirty="0">
                <a:effectLst/>
                <a:ea typeface="Arial Unicode MS" panose="020B0604020202020204" pitchFamily="34" charset="-128"/>
              </a:rPr>
              <a:t>Ensure you have in your </a:t>
            </a:r>
            <a:r>
              <a:rPr lang="en-LU" sz="1400" u="none" strike="noStrike" kern="0" spc="0" dirty="0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.bashrc </a:t>
            </a:r>
            <a:r>
              <a:rPr lang="en-LU" sz="1400" u="none" strike="noStrike" kern="0" spc="0" dirty="0">
                <a:effectLst/>
                <a:ea typeface="Arial Unicode MS" panose="020B0604020202020204" pitchFamily="34" charset="-128"/>
              </a:rPr>
              <a:t>a state variable named </a:t>
            </a:r>
            <a:r>
              <a:rPr lang="en-LU" sz="1400" b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</a:rPr>
              <a:t>EARTH_GRAVITATIONAL_MODELS_DIR=$PATH_DataSAR/SAR_AUX_FILES  </a:t>
            </a:r>
            <a:endParaRPr lang="en-LU" sz="1400" dirty="0">
              <a:effectLst/>
              <a:ea typeface="Arial Unicode MS" panose="020B0604020202020204" pitchFamily="34" charset="-128"/>
            </a:endParaRPr>
          </a:p>
          <a:p>
            <a:pPr marL="685800" lvl="1"/>
            <a:r>
              <a:rPr lang="en-LU" sz="1400" dirty="0">
                <a:effectLst/>
                <a:ea typeface="Arial Unicode MS" panose="020B0604020202020204" pitchFamily="34" charset="-128"/>
              </a:rPr>
              <a:t>   and that it contains a directory named </a:t>
            </a:r>
            <a:r>
              <a:rPr lang="en-LU" sz="1400" b="1" dirty="0">
                <a:solidFill>
                  <a:srgbClr val="00B050"/>
                </a:solidFill>
                <a:effectLst/>
                <a:ea typeface="Arial Unicode MS" panose="020B0604020202020204" pitchFamily="34" charset="-128"/>
              </a:rPr>
              <a:t>/EGM96 </a:t>
            </a:r>
            <a:r>
              <a:rPr lang="en-LU" sz="1400" dirty="0">
                <a:effectLst/>
                <a:ea typeface="Arial Unicode MS" panose="020B0604020202020204" pitchFamily="34" charset="-128"/>
              </a:rPr>
              <a:t>that contains the Geoid file named </a:t>
            </a:r>
            <a:r>
              <a:rPr lang="en-LU" sz="1400" dirty="0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WW15MGH.DAC </a:t>
            </a:r>
            <a:r>
              <a:rPr lang="en-LU" sz="1400" dirty="0">
                <a:effectLst/>
                <a:ea typeface="Arial Unicode MS" panose="020B0604020202020204" pitchFamily="34" charset="-128"/>
              </a:rPr>
              <a:t>(downloaded from web).</a:t>
            </a:r>
            <a:endParaRPr lang="en-LU" sz="1400" dirty="0">
              <a:effectLst/>
              <a:ea typeface="Times New Roman" panose="02020603050405020304" pitchFamily="18" charset="0"/>
            </a:endParaRPr>
          </a:p>
          <a:p>
            <a:pPr marL="800100" lvl="1" indent="-342900" fontAlgn="base">
              <a:buFont typeface="Symbol" pitchFamily="2" charset="2"/>
              <a:buChar char="-"/>
            </a:pPr>
            <a:r>
              <a:rPr lang="en-LU" sz="1400" u="none" strike="noStrike" kern="0" spc="0" dirty="0">
                <a:effectLst/>
                <a:ea typeface="Arial Unicode MS" panose="020B0604020202020204" pitchFamily="34" charset="-128"/>
              </a:rPr>
              <a:t>Launch the command :</a:t>
            </a:r>
            <a:br>
              <a:rPr lang="en-LU" sz="1400" u="none" strike="noStrike" kern="0" spc="0" dirty="0">
                <a:effectLst/>
                <a:ea typeface="Arial Unicode MS" panose="020B0604020202020204" pitchFamily="34" charset="-128"/>
              </a:rPr>
            </a:br>
            <a:r>
              <a:rPr lang="en-LU" sz="1400" b="1" u="none" strike="noStrike" kern="0" spc="0" dirty="0">
                <a:effectLst/>
                <a:ea typeface="Arial Unicode MS" panose="020B0604020202020204" pitchFamily="34" charset="-128"/>
                <a:cs typeface="Menlo Regular" panose="020B0609030804020204" pitchFamily="49" charset="0"/>
              </a:rPr>
              <a:t>agregateSRTMTiles </a:t>
            </a:r>
            <a:r>
              <a:rPr lang="en-LU" sz="1400" b="1" u="none" strike="noStrike" kern="0" spc="0" dirty="0">
                <a:solidFill>
                  <a:srgbClr val="00B050"/>
                </a:solidFill>
                <a:effectLst/>
                <a:ea typeface="Arial Unicode MS" panose="020B0604020202020204" pitchFamily="34" charset="-128"/>
              </a:rPr>
              <a:t>$PATH_DataSAR/SAR_AUX_FILES</a:t>
            </a:r>
            <a:r>
              <a:rPr lang="en-LU" sz="1400" b="1" u="none" strike="noStrike" kern="0" spc="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Menlo Regular" panose="020B0609030804020204" pitchFamily="49" charset="0"/>
              </a:rPr>
              <a:t>/DEM/</a:t>
            </a:r>
            <a:r>
              <a:rPr lang="en-LU" sz="1400" b="1" i="1" u="none" strike="noStrike" kern="0" spc="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Menlo Regular" panose="020B0609030804020204" pitchFamily="49" charset="0"/>
              </a:rPr>
              <a:t>DEM_REGION</a:t>
            </a:r>
            <a:endParaRPr lang="en-LU" sz="1400" u="none" strike="noStrike" kern="0" spc="0" dirty="0">
              <a:effectLst/>
              <a:ea typeface="Arial Unicode MS" panose="020B0604020202020204" pitchFamily="34" charset="-128"/>
            </a:endParaRPr>
          </a:p>
          <a:p>
            <a:pPr marL="342900" indent="-342900" algn="just">
              <a:spcAft>
                <a:spcPts val="600"/>
              </a:spcAft>
              <a:buAutoNum type="arabicPeriod"/>
            </a:pPr>
            <a:endParaRPr lang="nl-BE" dirty="0">
              <a:solidFill>
                <a:srgbClr val="0070C0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 algn="just">
              <a:spcAft>
                <a:spcPts val="600"/>
              </a:spcAft>
              <a:buAutoNum type="arabicPeriod"/>
            </a:pPr>
            <a:r>
              <a:rPr lang="en-LU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From another source, using </a:t>
            </a:r>
            <a:r>
              <a:rPr lang="en-GB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the script </a:t>
            </a:r>
            <a:r>
              <a:rPr lang="en-GB" sz="1800" b="1" i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DEM_Envi_hdr2AMSTer_txt.sh</a:t>
            </a:r>
            <a:r>
              <a:rPr lang="en-LU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:</a:t>
            </a:r>
          </a:p>
          <a:p>
            <a:pPr marL="800100" lvl="1" indent="-342900" fontAlgn="base">
              <a:buFont typeface="Symbol" pitchFamily="2" charset="2"/>
              <a:buChar char="-"/>
            </a:pPr>
            <a:r>
              <a:rPr lang="en-US" sz="14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Example with a Copernicus DEM : d</a:t>
            </a:r>
            <a:r>
              <a:rPr lang="en-US" sz="1400" u="none" strike="noStrike" kern="0" spc="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ownload the </a:t>
            </a:r>
            <a:r>
              <a:rPr lang="en-US" sz="1400" u="none" strike="noStrike" kern="0" spc="0" dirty="0" err="1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tif</a:t>
            </a:r>
            <a:r>
              <a:rPr lang="en-US" sz="1400" u="none" strike="noStrike" kern="0" spc="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tiles</a:t>
            </a:r>
            <a:endParaRPr lang="en-LU" sz="1400" u="none" strike="noStrike" kern="0" spc="0" dirty="0">
              <a:solidFill>
                <a:srgbClr val="000000"/>
              </a:solidFill>
              <a:effectLst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800100" lvl="1" indent="-342900" fontAlgn="base">
              <a:buFont typeface="Symbol" pitchFamily="2" charset="2"/>
              <a:buChar char="-"/>
            </a:pPr>
            <a:r>
              <a:rPr lang="en-US" sz="1400" u="none" strike="noStrike" kern="0" spc="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Merge them with QGIS for instance (Processing toolbox -&gt; GDAL/OGR -&gt; Miscellaneous -&gt; Merge as Float32, BIL or </a:t>
            </a:r>
            <a:r>
              <a:rPr lang="en-US" sz="1400" u="none" strike="noStrike" kern="0" spc="0" dirty="0" err="1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tif</a:t>
            </a:r>
            <a:r>
              <a:rPr lang="en-US" sz="1400" u="none" strike="noStrike" kern="0" spc="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LU" sz="1400" u="none" strike="noStrike" kern="0" spc="0" dirty="0">
              <a:solidFill>
                <a:srgbClr val="000000"/>
              </a:solidFill>
              <a:effectLst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800100" lvl="1" indent="-342900" fontAlgn="base">
              <a:buFont typeface="Symbol" pitchFamily="2" charset="2"/>
              <a:buChar char="-"/>
            </a:pPr>
            <a:r>
              <a:rPr lang="en-US" sz="1400" u="none" strike="noStrike" kern="0" spc="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Run the following command:</a:t>
            </a:r>
            <a:r>
              <a:rPr lang="en-US" sz="1400" kern="0" dirty="0">
                <a:solidFill>
                  <a:srgbClr val="0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 </a:t>
            </a:r>
            <a:r>
              <a:rPr lang="en-US" sz="1400" b="1" i="1" u="none" strike="noStrike" kern="0" spc="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DEM_Envi_hdr2AMSTer_txt.sh  </a:t>
            </a:r>
            <a:r>
              <a:rPr lang="en-US" sz="1400" i="1" u="none" strike="noStrike" kern="0" spc="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YOUR_PATH_TO/</a:t>
            </a:r>
            <a:r>
              <a:rPr lang="en-US" sz="1400" i="1" u="none" strike="noStrike" kern="0" spc="0" dirty="0" err="1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Your_COPERNICUS_DEM.tif</a:t>
            </a:r>
            <a:r>
              <a:rPr lang="en-US" sz="1400" b="1" i="1" u="none" strike="noStrike" kern="0" spc="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endParaRPr lang="en-LU" sz="1400" b="1" i="1" kern="0" dirty="0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800100" lvl="1" indent="-342900" fontAlgn="base">
              <a:buFont typeface="Symbol" pitchFamily="2" charset="2"/>
              <a:buChar char="-"/>
            </a:pPr>
            <a:r>
              <a:rPr lang="en-US" sz="1400" dirty="0">
                <a:solidFill>
                  <a:srgbClr val="0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W</a:t>
            </a:r>
            <a:r>
              <a:rPr lang="en-US" sz="14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hen the script will ask if “</a:t>
            </a:r>
            <a:r>
              <a:rPr lang="en-US" sz="1400" i="1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your DEM referred to the Ellipsoid (E), Geoid (G) or you do not know (Q)”</a:t>
            </a:r>
            <a:r>
              <a:rPr lang="en-US" sz="14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, answer </a:t>
            </a:r>
            <a:r>
              <a:rPr lang="en-US" sz="1400" dirty="0">
                <a:solidFill>
                  <a:srgbClr val="00B05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G</a:t>
            </a:r>
            <a:r>
              <a:rPr lang="en-US" sz="14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(for Geoid). It will then refer your Copernicus DEM in </a:t>
            </a:r>
            <a:r>
              <a:rPr lang="en-US" sz="1400" dirty="0" err="1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AMSTer</a:t>
            </a:r>
            <a:r>
              <a:rPr lang="en-US" sz="14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format to the Ellipsoid as expected by </a:t>
            </a:r>
            <a:r>
              <a:rPr lang="en-US" sz="1400" dirty="0" err="1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AMSTer</a:t>
            </a:r>
            <a:r>
              <a:rPr lang="en-US" sz="14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. Indeed, following the Copernicus documentation, the horizontal reference datum is WGS84-G1150; EPSG 4326 and the vertical reference datum is the Earth Gravitational Model 2008 (EGM2008; EPSG 3855), that is EGM2008 geoid undulation values with respect to WGS84.</a:t>
            </a:r>
            <a:endParaRPr lang="en-LU" dirty="0">
              <a:solidFill>
                <a:srgbClr val="000000"/>
              </a:solidFill>
              <a:effectLst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092379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>
                <a:solidFill>
                  <a:schemeClr val="bg1"/>
                </a:solidFill>
                <a:latin typeface="Helvetica" pitchFamily="2" charset="0"/>
              </a:rPr>
              <a:t>Ancillary data</a:t>
            </a:r>
            <a:endParaRPr lang="en-GB" sz="2800" b="1" i="0" u="none" strike="noStrike">
              <a:solidFill>
                <a:schemeClr val="bg1"/>
              </a:solidFill>
              <a:effectLst/>
              <a:latin typeface="Helvetica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FD3A3-C4C6-C8A0-902E-B62EAF8446D2}"/>
              </a:ext>
            </a:extLst>
          </p:cNvPr>
          <p:cNvSpPr txBox="1"/>
          <p:nvPr/>
        </p:nvSpPr>
        <p:spPr>
          <a:xfrm>
            <a:off x="200971" y="1000125"/>
            <a:ext cx="1284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The MASK: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B256D7-9702-4064-C454-D767F30EFFB7}"/>
              </a:ext>
            </a:extLst>
          </p:cNvPr>
          <p:cNvSpPr txBox="1"/>
          <p:nvPr/>
        </p:nvSpPr>
        <p:spPr>
          <a:xfrm>
            <a:off x="708202" y="1610717"/>
            <a:ext cx="1014007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LU" dirty="0">
                <a:effectLst/>
                <a:ea typeface="Times New Roman" panose="02020603050405020304" pitchFamily="18" charset="0"/>
              </a:rPr>
              <a:t>AMSTer Engine can mask interferograms at the unwrapping step (see </a:t>
            </a:r>
            <a:r>
              <a:rPr lang="en-LU" dirty="0">
                <a:solidFill>
                  <a:srgbClr val="FF0000"/>
                </a:solidFill>
                <a:effectLst/>
                <a:ea typeface="Times New Roman" panose="02020603050405020304" pitchFamily="18" charset="0"/>
              </a:rPr>
              <a:t>manual § 0.14</a:t>
            </a:r>
            <a:r>
              <a:rPr lang="en-LU" dirty="0">
                <a:effectLst/>
                <a:ea typeface="Times New Roman" panose="02020603050405020304" pitchFamily="18" charset="0"/>
              </a:rPr>
              <a:t>). </a:t>
            </a:r>
          </a:p>
          <a:p>
            <a:endParaRPr lang="en-LU" dirty="0">
              <a:ea typeface="Times New Roman" panose="02020603050405020304" pitchFamily="18" charset="0"/>
            </a:endParaRPr>
          </a:p>
          <a:p>
            <a:r>
              <a:rPr lang="en-LU" dirty="0">
                <a:effectLst/>
                <a:ea typeface="Times New Roman" panose="02020603050405020304" pitchFamily="18" charset="0"/>
              </a:rPr>
              <a:t>For that, it expects a mask with the following characteristics: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LU" dirty="0">
                <a:effectLst/>
                <a:ea typeface="Arial Unicode MS" panose="020B0604020202020204" pitchFamily="34" charset="-128"/>
              </a:rPr>
              <a:t>must be envi Harris (not ESRI) (!)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LU" dirty="0">
                <a:effectLst/>
                <a:ea typeface="Arial Unicode MS" panose="020B0604020202020204" pitchFamily="34" charset="-128"/>
              </a:rPr>
              <a:t>zone must be GREATER than image,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LU" dirty="0">
                <a:effectLst/>
                <a:ea typeface="Arial Unicode MS" panose="020B0604020202020204" pitchFamily="34" charset="-128"/>
              </a:rPr>
              <a:t>in Lat Long (not UTM !)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LU" dirty="0">
                <a:effectLst/>
                <a:ea typeface="Arial Unicode MS" panose="020B0604020202020204" pitchFamily="34" charset="-128"/>
              </a:rPr>
              <a:t>in Bytes, filled with 1 or 0 (no NaN !!) </a:t>
            </a:r>
          </a:p>
          <a:p>
            <a:r>
              <a:rPr lang="en-LU" dirty="0">
                <a:effectLst/>
                <a:ea typeface="Times New Roman" panose="02020603050405020304" pitchFamily="18" charset="0"/>
              </a:rPr>
              <a:t> </a:t>
            </a:r>
          </a:p>
          <a:p>
            <a:r>
              <a:rPr lang="en-LU" dirty="0">
                <a:effectLst/>
                <a:ea typeface="Times New Roman" panose="02020603050405020304" pitchFamily="18" charset="0"/>
              </a:rPr>
              <a:t>You can find several scripts to transform files to such a kind of characteristics (see annexes).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26CFF1-7372-3D43-8AD6-30EDE48BCCBD}"/>
              </a:ext>
            </a:extLst>
          </p:cNvPr>
          <p:cNvSpPr txBox="1"/>
          <p:nvPr/>
        </p:nvSpPr>
        <p:spPr>
          <a:xfrm>
            <a:off x="5386192" y="5373782"/>
            <a:ext cx="6365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dirty="0"/>
              <a:t>Trick:</a:t>
            </a:r>
          </a:p>
          <a:p>
            <a:r>
              <a:rPr lang="en-LU" dirty="0"/>
              <a:t>    ESRI: </a:t>
            </a: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it uses </a:t>
            </a:r>
            <a:r>
              <a:rPr lang="en-US" sz="1800" i="1" dirty="0" err="1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nrows</a:t>
            </a: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and </a:t>
            </a:r>
            <a:r>
              <a:rPr lang="en-US" sz="1800" i="1" dirty="0" err="1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ncols</a:t>
            </a: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for image size. </a:t>
            </a: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  <a:sym typeface="Wingdings" pitchFamily="2" charset="2"/>
              </a:rPr>
              <a:t> BAD FORMAT</a:t>
            </a:r>
            <a:r>
              <a:rPr lang="en-US" sz="1800" dirty="0">
                <a:solidFill>
                  <a:srgbClr val="000000"/>
                </a:solidFill>
                <a:effectLst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endParaRPr lang="en-LU" sz="1800" dirty="0">
              <a:solidFill>
                <a:srgbClr val="000000"/>
              </a:solidFill>
              <a:effectLst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LU" dirty="0"/>
              <a:t>    HARRIS: </a:t>
            </a:r>
            <a:r>
              <a:rPr lang="en-US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it uses </a:t>
            </a:r>
            <a:r>
              <a:rPr lang="en-US" sz="18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lines</a:t>
            </a:r>
            <a:r>
              <a:rPr lang="en-US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and </a:t>
            </a:r>
            <a:r>
              <a:rPr lang="en-US" sz="18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samples</a:t>
            </a:r>
            <a:r>
              <a:rPr lang="en-US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for image size</a:t>
            </a:r>
            <a:r>
              <a:rPr lang="en-LU" dirty="0">
                <a:effectLst/>
              </a:rPr>
              <a:t> </a:t>
            </a:r>
            <a:r>
              <a:rPr lang="en-LU" dirty="0">
                <a:effectLst/>
                <a:sym typeface="Wingdings" pitchFamily="2" charset="2"/>
              </a:rPr>
              <a:t> GOOD</a:t>
            </a:r>
            <a:endParaRPr lang="en-LU" dirty="0"/>
          </a:p>
        </p:txBody>
      </p:sp>
    </p:spTree>
    <p:extLst>
      <p:ext uri="{BB962C8B-B14F-4D97-AF65-F5344CB8AC3E}">
        <p14:creationId xmlns:p14="http://schemas.microsoft.com/office/powerpoint/2010/main" val="635604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>
                <a:solidFill>
                  <a:schemeClr val="bg1"/>
                </a:solidFill>
                <a:latin typeface="Helvetica" pitchFamily="2" charset="0"/>
              </a:rPr>
              <a:t>Ancillary data</a:t>
            </a:r>
            <a:endParaRPr lang="en-GB" sz="2800" b="1" i="0" u="none" strike="noStrike">
              <a:solidFill>
                <a:schemeClr val="bg1"/>
              </a:solidFill>
              <a:effectLst/>
              <a:latin typeface="Helvetica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FD3A3-C4C6-C8A0-902E-B62EAF8446D2}"/>
              </a:ext>
            </a:extLst>
          </p:cNvPr>
          <p:cNvSpPr txBox="1"/>
          <p:nvPr/>
        </p:nvSpPr>
        <p:spPr>
          <a:xfrm>
            <a:off x="200971" y="1000125"/>
            <a:ext cx="1284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The MASK: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1A714F-C9D4-716B-89C4-B5B0C577A3AB}"/>
              </a:ext>
            </a:extLst>
          </p:cNvPr>
          <p:cNvSpPr txBox="1"/>
          <p:nvPr/>
        </p:nvSpPr>
        <p:spPr>
          <a:xfrm>
            <a:off x="319020" y="1361786"/>
            <a:ext cx="1147487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b="1" dirty="0">
                <a:effectLst/>
                <a:ea typeface="Times New Roman" panose="02020603050405020304" pitchFamily="18" charset="0"/>
              </a:rPr>
              <a:t>Example how create a mask:</a:t>
            </a:r>
            <a:r>
              <a:rPr lang="en-LU" dirty="0">
                <a:effectLst/>
                <a:ea typeface="Times New Roman" panose="02020603050405020304" pitchFamily="18" charset="0"/>
              </a:rPr>
              <a:t> </a:t>
            </a:r>
          </a:p>
          <a:p>
            <a:endParaRPr lang="en-LU" dirty="0">
              <a:ea typeface="Times New Roman" panose="02020603050405020304" pitchFamily="18" charset="0"/>
            </a:endParaRPr>
          </a:p>
          <a:p>
            <a:r>
              <a:rPr lang="en-LU" dirty="0">
                <a:effectLst/>
                <a:ea typeface="Times New Roman" panose="02020603050405020304" pitchFamily="18" charset="0"/>
              </a:rPr>
              <a:t>Rough procedure to create a mask based on water bodies shape file.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Download a shape file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Process a </a:t>
            </a:r>
            <a:r>
              <a:rPr lang="en-LU" sz="1400" b="1" i="1" dirty="0">
                <a:effectLst/>
                <a:ea typeface="Arial Unicode MS" panose="020B0604020202020204" pitchFamily="34" charset="-128"/>
              </a:rPr>
              <a:t>SinglePair.sh</a:t>
            </a:r>
            <a:r>
              <a:rPr lang="en-LU" sz="1400" dirty="0">
                <a:effectLst/>
                <a:ea typeface="Arial Unicode MS" panose="020B0604020202020204" pitchFamily="34" charset="-128"/>
              </a:rPr>
              <a:t> with a </a:t>
            </a:r>
            <a:r>
              <a:rPr lang="en-LU" sz="1400" dirty="0">
                <a:solidFill>
                  <a:srgbClr val="00B050"/>
                </a:solidFill>
                <a:effectLst/>
                <a:ea typeface="Arial Unicode MS" panose="020B0604020202020204" pitchFamily="34" charset="-128"/>
              </a:rPr>
              <a:t>Forced </a:t>
            </a:r>
            <a:r>
              <a:rPr lang="en-LU" sz="1400" dirty="0">
                <a:effectLst/>
                <a:ea typeface="Arial Unicode MS" panose="020B0604020202020204" pitchFamily="34" charset="-128"/>
              </a:rPr>
              <a:t>geocoding (no need to unwrap) on an area larger than the images you will need to mask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In </a:t>
            </a:r>
            <a:r>
              <a:rPr lang="en-LU" sz="1400" dirty="0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QGIS </a:t>
            </a:r>
            <a:r>
              <a:rPr lang="en-LU" sz="1400" dirty="0">
                <a:effectLst/>
                <a:ea typeface="Arial Unicode MS" panose="020B0604020202020204" pitchFamily="34" charset="-128"/>
              </a:rPr>
              <a:t>import the shape file and a copy (because original file will be changed) of the coherence computed here above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RASTERIZE</a:t>
            </a:r>
            <a:r>
              <a:rPr lang="nl-NL" sz="1400" dirty="0">
                <a:effectLst/>
                <a:ea typeface="Arial Unicode MS" panose="020B0604020202020204" pitchFamily="34" charset="-128"/>
              </a:rPr>
              <a:t> </a:t>
            </a:r>
            <a:r>
              <a:rPr lang="nl-NL" sz="1400" dirty="0" err="1">
                <a:effectLst/>
                <a:ea typeface="Arial Unicode MS" panose="020B0604020202020204" pitchFamily="34" charset="-128"/>
              </a:rPr>
              <a:t>from</a:t>
            </a:r>
            <a:r>
              <a:rPr lang="nl-NL" sz="1400" dirty="0">
                <a:effectLst/>
                <a:ea typeface="Arial Unicode MS" panose="020B0604020202020204" pitchFamily="34" charset="-128"/>
              </a:rPr>
              <a:t> GDAL</a:t>
            </a:r>
            <a:r>
              <a:rPr lang="en-LU" sz="1400" dirty="0">
                <a:effectLst/>
                <a:ea typeface="Arial Unicode MS" panose="020B0604020202020204" pitchFamily="34" charset="-128"/>
              </a:rPr>
              <a:t> toolbox:</a:t>
            </a:r>
          </a:p>
          <a:p>
            <a:pPr marL="1200150" lvl="2" indent="-285750">
              <a:buFont typeface="Symbol" pitchFamily="2" charset="2"/>
              <a:buChar char="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Input layer = shape</a:t>
            </a:r>
          </a:p>
          <a:p>
            <a:pPr marL="1200150" lvl="2" indent="-285750">
              <a:buFont typeface="Symbol" pitchFamily="2" charset="2"/>
              <a:buChar char="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Input raster = coherence </a:t>
            </a:r>
          </a:p>
          <a:p>
            <a:pPr marL="1200150" lvl="2" indent="-285750">
              <a:buFont typeface="Symbol" pitchFamily="2" charset="2"/>
              <a:buChar char="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Fixed value to burn = 2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Raster Calculator:</a:t>
            </a:r>
          </a:p>
          <a:p>
            <a:pPr marL="1200150" lvl="2" indent="-285750">
              <a:buFont typeface="Symbol" pitchFamily="2" charset="2"/>
              <a:buChar char="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If (coherence &lt; 2 , 0 ,1)</a:t>
            </a:r>
          </a:p>
          <a:p>
            <a:pPr marL="1200150" lvl="2" indent="-285750">
              <a:buFont typeface="Symbol" pitchFamily="2" charset="2"/>
              <a:buChar char="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Save as “mask”</a:t>
            </a:r>
          </a:p>
          <a:p>
            <a:pPr marL="1200150" lvl="2" indent="-285750">
              <a:buFont typeface="Symbol" pitchFamily="2" charset="2"/>
              <a:buChar char="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Output format = ENVI.hdr (not ESRI !)</a:t>
            </a:r>
          </a:p>
          <a:p>
            <a:pPr marL="1200150" lvl="2" indent="-285750">
              <a:buFont typeface="Symbol" pitchFamily="2" charset="2"/>
              <a:buChar char="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As Lat Long </a:t>
            </a:r>
            <a:br>
              <a:rPr lang="en-LU" sz="1400" dirty="0">
                <a:effectLst/>
                <a:ea typeface="Arial Unicode MS" panose="020B0604020202020204" pitchFamily="34" charset="-128"/>
              </a:rPr>
            </a:br>
            <a:r>
              <a:rPr lang="en-US" sz="1400" dirty="0">
                <a:effectLst/>
                <a:ea typeface="Arial Unicode MS" panose="020B0604020202020204" pitchFamily="34" charset="-128"/>
              </a:rPr>
              <a:t>(if needed, use the </a:t>
            </a:r>
            <a:r>
              <a:rPr lang="en-US" sz="1400" dirty="0" err="1">
                <a:effectLst/>
                <a:ea typeface="Arial Unicode MS" panose="020B0604020202020204" pitchFamily="34" charset="-128"/>
              </a:rPr>
              <a:t>gdal</a:t>
            </a:r>
            <a:r>
              <a:rPr lang="en-US" sz="1400" dirty="0">
                <a:effectLst/>
                <a:ea typeface="Arial Unicode MS" panose="020B0604020202020204" pitchFamily="34" charset="-128"/>
              </a:rPr>
              <a:t> command </a:t>
            </a:r>
            <a:br>
              <a:rPr lang="en-US" sz="1400" dirty="0">
                <a:effectLst/>
                <a:ea typeface="Arial Unicode MS" panose="020B0604020202020204" pitchFamily="34" charset="-128"/>
              </a:rPr>
            </a:br>
            <a:r>
              <a:rPr lang="en-US" sz="1400" dirty="0" err="1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gdalwarp</a:t>
            </a:r>
            <a:r>
              <a:rPr lang="en-US" sz="1400" dirty="0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 -of ENVI -</a:t>
            </a:r>
            <a:r>
              <a:rPr lang="en-US" sz="1400" dirty="0" err="1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t_srs</a:t>
            </a:r>
            <a:r>
              <a:rPr lang="en-US" sz="1400" dirty="0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 EPSG:4326 </a:t>
            </a:r>
            <a:r>
              <a:rPr lang="en-US" sz="1400" i="1" dirty="0" err="1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UTMfileName</a:t>
            </a:r>
            <a:r>
              <a:rPr lang="en-US" sz="1400" i="1" dirty="0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 </a:t>
            </a:r>
            <a:r>
              <a:rPr lang="en-US" sz="1400" i="1" dirty="0" err="1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LLfileName</a:t>
            </a:r>
            <a:r>
              <a:rPr lang="en-US" sz="1400" dirty="0">
                <a:effectLst/>
                <a:ea typeface="Arial Unicode MS" panose="020B0604020202020204" pitchFamily="34" charset="-128"/>
              </a:rPr>
              <a:t>)</a:t>
            </a:r>
            <a:endParaRPr lang="en-LU" sz="1400" dirty="0">
              <a:effectLst/>
              <a:ea typeface="Arial Unicode MS" panose="020B0604020202020204" pitchFamily="34" charset="-128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Replace NaN with zeros in mask (e.g. using </a:t>
            </a:r>
            <a:r>
              <a:rPr lang="en-LU" sz="1400" b="1" i="1" dirty="0">
                <a:effectLst/>
                <a:ea typeface="Arial Unicode MS" panose="020B0604020202020204" pitchFamily="34" charset="-128"/>
              </a:rPr>
              <a:t>NaN2zero.py</a:t>
            </a:r>
            <a:r>
              <a:rPr lang="en-LU" sz="1400" dirty="0">
                <a:effectLst/>
                <a:ea typeface="Arial Unicode MS" panose="020B0604020202020204" pitchFamily="34" charset="-128"/>
              </a:rPr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Transform floats to bytes (e.g. using </a:t>
            </a:r>
            <a:r>
              <a:rPr lang="en-LU" sz="1400" b="1" i="1" dirty="0">
                <a:effectLst/>
                <a:ea typeface="Arial Unicode MS" panose="020B0604020202020204" pitchFamily="34" charset="-128"/>
              </a:rPr>
              <a:t>float2byte.py</a:t>
            </a:r>
            <a:r>
              <a:rPr lang="en-LU" sz="1400" dirty="0">
                <a:effectLst/>
                <a:ea typeface="Arial Unicode MS" panose="020B0604020202020204" pitchFamily="34" charset="-128"/>
              </a:rPr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Copy the </a:t>
            </a:r>
            <a:r>
              <a:rPr lang="en-LU" sz="1400" dirty="0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mask.hdr </a:t>
            </a:r>
            <a:r>
              <a:rPr lang="en-LU" sz="1400" dirty="0">
                <a:effectLst/>
                <a:ea typeface="Arial Unicode MS" panose="020B0604020202020204" pitchFamily="34" charset="-128"/>
              </a:rPr>
              <a:t>as </a:t>
            </a:r>
            <a:r>
              <a:rPr lang="en-LU" sz="1400" dirty="0">
                <a:solidFill>
                  <a:srgbClr val="0070C0"/>
                </a:solidFill>
                <a:effectLst/>
                <a:ea typeface="Arial Unicode MS" panose="020B0604020202020204" pitchFamily="34" charset="-128"/>
              </a:rPr>
              <a:t>mask.zeroBytes.hdr</a:t>
            </a:r>
            <a:endParaRPr lang="en-LU" sz="1400" dirty="0">
              <a:effectLst/>
              <a:ea typeface="Arial Unicode MS" panose="020B0604020202020204" pitchFamily="34" charset="-128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LU" sz="1400" dirty="0">
                <a:effectLst/>
                <a:ea typeface="Arial Unicode MS" panose="020B0604020202020204" pitchFamily="34" charset="-128"/>
              </a:rPr>
              <a:t>Edit mask.zeroBytes.hdr and change “data type = 4” with “data type = 1”</a:t>
            </a:r>
          </a:p>
        </p:txBody>
      </p:sp>
    </p:spTree>
    <p:extLst>
      <p:ext uri="{BB962C8B-B14F-4D97-AF65-F5344CB8AC3E}">
        <p14:creationId xmlns:p14="http://schemas.microsoft.com/office/powerpoint/2010/main" val="24369337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>
                <a:solidFill>
                  <a:schemeClr val="bg1"/>
                </a:solidFill>
                <a:latin typeface="Helvetica" pitchFamily="2" charset="0"/>
              </a:rPr>
              <a:t>Ancillary data</a:t>
            </a:r>
            <a:endParaRPr lang="en-GB" sz="2800" b="1" i="0" u="none" strike="noStrike">
              <a:solidFill>
                <a:schemeClr val="bg1"/>
              </a:solidFill>
              <a:effectLst/>
              <a:latin typeface="Helvetica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FD3A3-C4C6-C8A0-902E-B62EAF8446D2}"/>
              </a:ext>
            </a:extLst>
          </p:cNvPr>
          <p:cNvSpPr txBox="1"/>
          <p:nvPr/>
        </p:nvSpPr>
        <p:spPr>
          <a:xfrm>
            <a:off x="307967" y="1119651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b="1" dirty="0"/>
              <a:t>The kml: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3952DA-9A54-D55F-BE93-F693E223DD6B}"/>
              </a:ext>
            </a:extLst>
          </p:cNvPr>
          <p:cNvSpPr txBox="1"/>
          <p:nvPr/>
        </p:nvSpPr>
        <p:spPr>
          <a:xfrm>
            <a:off x="838721" y="1703782"/>
            <a:ext cx="66405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/>
              <a:t>Kml files are needed to </a:t>
            </a:r>
          </a:p>
          <a:p>
            <a:pPr marL="285750" indent="-285750">
              <a:buFontTx/>
              <a:buChar char="-"/>
            </a:pPr>
            <a:r>
              <a:rPr lang="en-LU" dirty="0"/>
              <a:t>read some files,</a:t>
            </a:r>
          </a:p>
          <a:p>
            <a:pPr marL="285750" indent="-285750">
              <a:buFontTx/>
              <a:buChar char="-"/>
            </a:pPr>
            <a:r>
              <a:rPr lang="en-LU" dirty="0"/>
              <a:t> crop some files, </a:t>
            </a:r>
          </a:p>
          <a:p>
            <a:pPr marL="285750" indent="-285750">
              <a:buFontTx/>
              <a:buChar char="-"/>
            </a:pPr>
            <a:r>
              <a:rPr lang="en-LU" dirty="0"/>
              <a:t>define area of interest where to compute e.g. a mean value etc…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0B5131-7073-B77B-AE58-E195A5F97AAB}"/>
              </a:ext>
            </a:extLst>
          </p:cNvPr>
          <p:cNvSpPr txBox="1"/>
          <p:nvPr/>
        </p:nvSpPr>
        <p:spPr>
          <a:xfrm>
            <a:off x="439678" y="3497212"/>
            <a:ext cx="871245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U" b="1" dirty="0">
                <a:effectLst/>
                <a:ea typeface="Times New Roman" panose="02020603050405020304" pitchFamily="18" charset="0"/>
              </a:rPr>
              <a:t>Kml files can be creates e.g. with Google Earth:</a:t>
            </a:r>
            <a:r>
              <a:rPr lang="en-LU" dirty="0">
                <a:effectLst/>
                <a:ea typeface="Times New Roman" panose="02020603050405020304" pitchFamily="18" charset="0"/>
              </a:rPr>
              <a:t> </a:t>
            </a:r>
          </a:p>
          <a:p>
            <a:endParaRPr lang="en-LU" dirty="0">
              <a:ea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LU" dirty="0">
                <a:ea typeface="Arial Unicode MS" panose="020B0604020202020204" pitchFamily="34" charset="-128"/>
              </a:rPr>
              <a:t>Define a polygon </a:t>
            </a:r>
          </a:p>
          <a:p>
            <a:pPr marL="342900" indent="-342900">
              <a:buAutoNum type="arabicPeriod"/>
            </a:pPr>
            <a:r>
              <a:rPr lang="en-LU" dirty="0">
                <a:ea typeface="Arial Unicode MS" panose="020B0604020202020204" pitchFamily="34" charset="-128"/>
              </a:rPr>
              <a:t>Give it a name and save it </a:t>
            </a:r>
          </a:p>
          <a:p>
            <a:pPr marL="342900" indent="-342900">
              <a:buAutoNum type="arabicPeriod"/>
            </a:pPr>
            <a:r>
              <a:rPr lang="en-GB" dirty="0">
                <a:ea typeface="Arial Unicode MS" panose="020B0604020202020204" pitchFamily="34" charset="-128"/>
              </a:rPr>
              <a:t>R</a:t>
            </a:r>
            <a:r>
              <a:rPr lang="en-LU" dirty="0">
                <a:ea typeface="Arial Unicode MS" panose="020B0604020202020204" pitchFamily="34" charset="-128"/>
              </a:rPr>
              <a:t>ight click on that polygon</a:t>
            </a:r>
          </a:p>
          <a:p>
            <a:pPr marL="342900" indent="-342900">
              <a:buAutoNum type="arabicPeriod"/>
            </a:pPr>
            <a:r>
              <a:rPr lang="en-LU" dirty="0">
                <a:ea typeface="Arial Unicode MS" panose="020B0604020202020204" pitchFamily="34" charset="-128"/>
              </a:rPr>
              <a:t>Click on “Save place as” , select kml (not kmz) and save it in the directroy of your choice</a:t>
            </a:r>
          </a:p>
          <a:p>
            <a:pPr marL="342900" indent="-342900">
              <a:buAutoNum type="arabicPeriod"/>
            </a:pPr>
            <a:endParaRPr lang="en-LU" sz="1400" dirty="0">
              <a:effectLst/>
              <a:ea typeface="Arial Unicode MS" panose="020B0604020202020204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DC9913-D875-B6DF-DCE7-8D0F60E81E52}"/>
              </a:ext>
            </a:extLst>
          </p:cNvPr>
          <p:cNvSpPr txBox="1"/>
          <p:nvPr/>
        </p:nvSpPr>
        <p:spPr>
          <a:xfrm>
            <a:off x="940716" y="5806516"/>
            <a:ext cx="10372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 dirty="0">
                <a:solidFill>
                  <a:srgbClr val="FF0000"/>
                </a:solidFill>
              </a:rPr>
              <a:t>Reminder: </a:t>
            </a:r>
            <a:r>
              <a:rPr lang="en-LU" dirty="0"/>
              <a:t>With S1 IW, beware to keep same or smaller kml for processing than for reading. See manual § 2.1 </a:t>
            </a:r>
          </a:p>
        </p:txBody>
      </p:sp>
    </p:spTree>
    <p:extLst>
      <p:ext uri="{BB962C8B-B14F-4D97-AF65-F5344CB8AC3E}">
        <p14:creationId xmlns:p14="http://schemas.microsoft.com/office/powerpoint/2010/main" val="23904500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A1327A-A7FC-EACE-BCEB-A404CB062A6C}"/>
              </a:ext>
            </a:extLst>
          </p:cNvPr>
          <p:cNvSpPr txBox="1"/>
          <p:nvPr/>
        </p:nvSpPr>
        <p:spPr>
          <a:xfrm>
            <a:off x="319389" y="1075050"/>
            <a:ext cx="933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/>
              <a:t>Plan:</a:t>
            </a:r>
            <a:endParaRPr lang="en-LU" sz="2800" b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FE6D3C-3F6A-E353-2CEC-05B2315873C4}"/>
              </a:ext>
            </a:extLst>
          </p:cNvPr>
          <p:cNvSpPr txBox="1"/>
          <p:nvPr/>
        </p:nvSpPr>
        <p:spPr>
          <a:xfrm>
            <a:off x="2035426" y="1142231"/>
            <a:ext cx="608499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b="1" dirty="0"/>
              <a:t>The user manual: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Conventions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nl-BE" sz="1600" dirty="0">
                <a:solidFill>
                  <a:schemeClr val="bg1">
                    <a:lumMod val="65000"/>
                  </a:schemeClr>
                </a:solidFill>
              </a:rPr>
              <a:t>Contest…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Scripts architecture  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(header, hard coded lines..)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Organizing the work: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Disk/Directories architecture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>
                <a:solidFill>
                  <a:schemeClr val="bg1">
                    <a:lumMod val="65000"/>
                  </a:schemeClr>
                </a:solidFill>
              </a:rPr>
              <a:t>AMSTer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Organizer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Processing steps: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download, 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read, (baseline computation)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Coregistration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InSAR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 processing, mass processing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Deformation time series (+ amplitude time series), web page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b="1" dirty="0"/>
              <a:t>Ancillary data: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DEM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MASKS : where, how create, format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GB" sz="1600" dirty="0" err="1">
                <a:solidFill>
                  <a:schemeClr val="bg1">
                    <a:lumMod val="65000"/>
                  </a:schemeClr>
                </a:solidFill>
              </a:rPr>
              <a:t>kml</a:t>
            </a: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: where, why, how create</a:t>
            </a:r>
            <a:endParaRPr lang="en-LU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EC63D2-6B70-F372-6CB1-64F1204A7AD2}"/>
              </a:ext>
            </a:extLst>
          </p:cNvPr>
          <p:cNvSpPr txBox="1"/>
          <p:nvPr/>
        </p:nvSpPr>
        <p:spPr>
          <a:xfrm rot="20048326">
            <a:off x="5283177" y="3281085"/>
            <a:ext cx="2480166" cy="707886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LU" sz="4000" dirty="0">
                <a:solidFill>
                  <a:srgbClr val="C00000"/>
                </a:solidFill>
              </a:rPr>
              <a:t> - DONE ! - </a:t>
            </a:r>
          </a:p>
        </p:txBody>
      </p:sp>
    </p:spTree>
    <p:extLst>
      <p:ext uri="{BB962C8B-B14F-4D97-AF65-F5344CB8AC3E}">
        <p14:creationId xmlns:p14="http://schemas.microsoft.com/office/powerpoint/2010/main" val="2634442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manual(s)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66F92E-3116-14A4-38CE-83A43F7D721F}"/>
              </a:ext>
            </a:extLst>
          </p:cNvPr>
          <p:cNvSpPr txBox="1"/>
          <p:nvPr/>
        </p:nvSpPr>
        <p:spPr>
          <a:xfrm>
            <a:off x="5428684" y="1834560"/>
            <a:ext cx="642754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250 pages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GB" dirty="0"/>
              <a:t>C</a:t>
            </a:r>
            <a:r>
              <a:rPr lang="en-LU" dirty="0"/>
              <a:t>lickable table of contents	………………………(from page3)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List of figures…………………………………………..(from page 238)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Index of scripts, variables, files names…….(from page 241)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Some references……………………………………..(from page 250)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101391-4E56-139A-0240-6FA4164F3F57}"/>
              </a:ext>
            </a:extLst>
          </p:cNvPr>
          <p:cNvSpPr txBox="1"/>
          <p:nvPr/>
        </p:nvSpPr>
        <p:spPr>
          <a:xfrm>
            <a:off x="4655085" y="1432708"/>
            <a:ext cx="3535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AMSTer_Manual_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64FCCD-CE5D-B7A5-27DA-C34EA780A992}"/>
              </a:ext>
            </a:extLst>
          </p:cNvPr>
          <p:cNvSpPr txBox="1"/>
          <p:nvPr/>
        </p:nvSpPr>
        <p:spPr>
          <a:xfrm>
            <a:off x="5891201" y="4378706"/>
            <a:ext cx="5647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U"/>
              <a:t>Everything should be in there… </a:t>
            </a:r>
          </a:p>
          <a:p>
            <a:r>
              <a:rPr lang="en-LU">
                <a:sym typeface="Wingdings" pitchFamily="2" charset="2"/>
              </a:rPr>
              <a:t> </a:t>
            </a:r>
            <a:r>
              <a:rPr lang="en-LU"/>
              <a:t>Go through the manual to know what exists and where.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51B46C-DBA4-2DB3-436D-83A9CF5F5C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1062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manual(s)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101391-4E56-139A-0240-6FA4164F3F57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9EFDA8-822E-9F9A-8DB0-BA077374A646}"/>
              </a:ext>
            </a:extLst>
          </p:cNvPr>
          <p:cNvSpPr txBox="1"/>
          <p:nvPr/>
        </p:nvSpPr>
        <p:spPr>
          <a:xfrm>
            <a:off x="4677831" y="4265882"/>
            <a:ext cx="4002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Install_MasTer_Mac_V</a:t>
            </a:r>
            <a:r>
              <a:rPr lang="en-GB" b="1" dirty="0">
                <a:solidFill>
                  <a:srgbClr val="C00000"/>
                </a:solidFill>
              </a:rPr>
              <a:t>6.1</a:t>
            </a:r>
            <a:r>
              <a:rPr lang="en-GB" b="1" dirty="0"/>
              <a:t>.docx [or .pdf]</a:t>
            </a:r>
            <a:endParaRPr lang="en-LU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08A593-9CC2-1EDA-EDCA-AAEF58AB70AD}"/>
              </a:ext>
            </a:extLst>
          </p:cNvPr>
          <p:cNvSpPr txBox="1"/>
          <p:nvPr/>
        </p:nvSpPr>
        <p:spPr>
          <a:xfrm>
            <a:off x="5428684" y="1834560"/>
            <a:ext cx="642754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250 pages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GB" dirty="0"/>
              <a:t>C</a:t>
            </a:r>
            <a:r>
              <a:rPr lang="en-LU" dirty="0"/>
              <a:t>lickable table of contents	………………………(from page3)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List of figures…………………………………………..(from page 238)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Index of scripts, variables, files names…….(from page 241)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Some references……………………………………..(from page 250)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8A8270A-EA90-5D88-B9AE-C1C7466F5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68" y="1200150"/>
            <a:ext cx="3550431" cy="50126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AFCBC12-47E1-7D8E-4029-DD0004721D87}"/>
              </a:ext>
            </a:extLst>
          </p:cNvPr>
          <p:cNvSpPr txBox="1"/>
          <p:nvPr/>
        </p:nvSpPr>
        <p:spPr>
          <a:xfrm>
            <a:off x="4673919" y="4793559"/>
            <a:ext cx="4096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Install_MasTer_Linux_V</a:t>
            </a:r>
            <a:r>
              <a:rPr lang="en-GB" b="1" dirty="0">
                <a:solidFill>
                  <a:srgbClr val="C00000"/>
                </a:solidFill>
              </a:rPr>
              <a:t>6.1</a:t>
            </a:r>
            <a:r>
              <a:rPr lang="en-GB" b="1" dirty="0"/>
              <a:t>.docx [or .pdf]</a:t>
            </a:r>
            <a:endParaRPr lang="en-LU" b="1" dirty="0"/>
          </a:p>
        </p:txBody>
      </p:sp>
    </p:spTree>
    <p:extLst>
      <p:ext uri="{BB962C8B-B14F-4D97-AF65-F5344CB8AC3E}">
        <p14:creationId xmlns:p14="http://schemas.microsoft.com/office/powerpoint/2010/main" val="569212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manual(s)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66F92E-3116-14A4-38CE-83A43F7D721F}"/>
              </a:ext>
            </a:extLst>
          </p:cNvPr>
          <p:cNvSpPr txBox="1"/>
          <p:nvPr/>
        </p:nvSpPr>
        <p:spPr>
          <a:xfrm>
            <a:off x="5428684" y="1834560"/>
            <a:ext cx="642754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216 pages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GB" dirty="0"/>
              <a:t>C</a:t>
            </a:r>
            <a:r>
              <a:rPr lang="en-LU" dirty="0"/>
              <a:t>lickable table of contents	………………………(from page3)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List of figures…………………………………………..(from page 207)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Index of scripts, variables, files names…….(from page 209)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LU" dirty="0"/>
              <a:t>Some references……………………………………..(from page 216)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101391-4E56-139A-0240-6FA4164F3F57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5.0</a:t>
            </a:r>
            <a:r>
              <a:rPr lang="en-GB" b="1" dirty="0"/>
              <a:t>.docx [or .pdf]</a:t>
            </a:r>
            <a:endParaRPr lang="en-LU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9EFDA8-822E-9F9A-8DB0-BA077374A646}"/>
              </a:ext>
            </a:extLst>
          </p:cNvPr>
          <p:cNvSpPr txBox="1"/>
          <p:nvPr/>
        </p:nvSpPr>
        <p:spPr>
          <a:xfrm>
            <a:off x="4677831" y="4265882"/>
            <a:ext cx="4002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Install_MasTer_Mac_V</a:t>
            </a:r>
            <a:r>
              <a:rPr lang="en-GB" b="1" dirty="0">
                <a:solidFill>
                  <a:srgbClr val="C00000"/>
                </a:solidFill>
              </a:rPr>
              <a:t>5.0</a:t>
            </a:r>
            <a:r>
              <a:rPr lang="en-GB" b="1" dirty="0"/>
              <a:t>.docx [or .pdf]</a:t>
            </a:r>
            <a:endParaRPr lang="en-LU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8D9BC3-6AF3-ED6A-76B8-9B9F18090D3C}"/>
              </a:ext>
            </a:extLst>
          </p:cNvPr>
          <p:cNvSpPr txBox="1"/>
          <p:nvPr/>
        </p:nvSpPr>
        <p:spPr>
          <a:xfrm>
            <a:off x="4673919" y="4793559"/>
            <a:ext cx="4096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Install_MasTer_Linux_V</a:t>
            </a:r>
            <a:r>
              <a:rPr lang="en-GB" b="1" dirty="0">
                <a:solidFill>
                  <a:srgbClr val="C00000"/>
                </a:solidFill>
              </a:rPr>
              <a:t>5.0</a:t>
            </a:r>
            <a:r>
              <a:rPr lang="en-GB" b="1" dirty="0"/>
              <a:t>.docx [or .pdf]</a:t>
            </a:r>
            <a:endParaRPr lang="en-LU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FE6D2FC-63AF-0ABA-2452-F3952C02E39D}"/>
              </a:ext>
            </a:extLst>
          </p:cNvPr>
          <p:cNvSpPr txBox="1"/>
          <p:nvPr/>
        </p:nvSpPr>
        <p:spPr>
          <a:xfrm>
            <a:off x="4673919" y="5316666"/>
            <a:ext cx="3021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Web_tool_V</a:t>
            </a:r>
            <a:r>
              <a:rPr lang="en-GB" b="1" dirty="0">
                <a:solidFill>
                  <a:srgbClr val="C00000"/>
                </a:solidFill>
              </a:rPr>
              <a:t>2.0</a:t>
            </a:r>
            <a:r>
              <a:rPr lang="en-GB" b="1" dirty="0"/>
              <a:t>.docx [or .pdf]</a:t>
            </a:r>
            <a:endParaRPr lang="en-LU" b="1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D50FA82-01B1-01C4-F34C-A946E5DC7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44" y="951933"/>
            <a:ext cx="3750909" cy="53631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5698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4">
            <a:extLst>
              <a:ext uri="{FF2B5EF4-FFF2-40B4-BE49-F238E27FC236}">
                <a16:creationId xmlns:a16="http://schemas.microsoft.com/office/drawing/2014/main" id="{6B5D52D8-2D3A-F849-8384-CCF8E9D627CE}"/>
              </a:ext>
            </a:extLst>
          </p:cNvPr>
          <p:cNvSpPr txBox="1">
            <a:spLocks noChangeArrowheads="1"/>
          </p:cNvSpPr>
          <p:nvPr/>
        </p:nvSpPr>
        <p:spPr>
          <a:xfrm>
            <a:off x="786024" y="62770"/>
            <a:ext cx="10335759" cy="754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b="1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The user manual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6B8CCE-56E1-B4A5-5F55-12C0FAC982A6}"/>
              </a:ext>
            </a:extLst>
          </p:cNvPr>
          <p:cNvSpPr txBox="1"/>
          <p:nvPr/>
        </p:nvSpPr>
        <p:spPr>
          <a:xfrm>
            <a:off x="4932364" y="2492432"/>
            <a:ext cx="634122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fontAlgn="base">
              <a:buSzPts val="1300"/>
              <a:buFont typeface="Arial" panose="020B0604020202020204" pitchFamily="34" charset="0"/>
              <a:buChar char="•"/>
            </a:pPr>
            <a:r>
              <a:rPr lang="en-US" sz="1600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Path are in </a:t>
            </a:r>
            <a:r>
              <a:rPr lang="en-US" sz="1600" u="none" strike="noStrike" kern="0" spc="0" dirty="0">
                <a:solidFill>
                  <a:srgbClr val="00B05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green </a:t>
            </a:r>
            <a:r>
              <a:rPr lang="en-US" sz="1600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(“</a:t>
            </a:r>
            <a:r>
              <a:rPr lang="en-US" sz="1600" u="none" strike="noStrike" kern="0" spc="0" dirty="0">
                <a:solidFill>
                  <a:srgbClr val="79AE3D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…/</a:t>
            </a:r>
            <a:r>
              <a:rPr lang="en-US" sz="1600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” at the beginning of a path means “whatever your path starts with”) </a:t>
            </a:r>
            <a:endParaRPr lang="en-LU" sz="1600" u="none" strike="noStrike" kern="0" spc="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SzPts val="1300"/>
              <a:buFont typeface="Arial" panose="020B0604020202020204" pitchFamily="34" charset="0"/>
              <a:buChar char="•"/>
            </a:pPr>
            <a:r>
              <a:rPr lang="en-US" sz="1600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Parameters are in </a:t>
            </a:r>
            <a:r>
              <a:rPr lang="en-US" sz="1600" i="1" u="none" strike="noStrike" kern="0" spc="0" dirty="0">
                <a:solidFill>
                  <a:srgbClr val="00B05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italic green</a:t>
            </a:r>
            <a:endParaRPr lang="en-LU" sz="1600" u="none" strike="noStrike" kern="0" spc="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SzPts val="1300"/>
              <a:buFont typeface="Arial" panose="020B0604020202020204" pitchFamily="34" charset="0"/>
              <a:buChar char="•"/>
            </a:pPr>
            <a:r>
              <a:rPr lang="en-US" sz="1600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External commands or files are in </a:t>
            </a:r>
            <a:r>
              <a:rPr lang="en-US" sz="1600" i="1" u="none" strike="noStrike" kern="0" spc="0" dirty="0">
                <a:solidFill>
                  <a:srgbClr val="357CA2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italic blue</a:t>
            </a:r>
            <a:endParaRPr lang="en-LU" sz="1600" u="none" strike="noStrike" kern="0" spc="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SzPts val="1300"/>
              <a:buFont typeface="Arial" panose="020B0604020202020204" pitchFamily="34" charset="0"/>
              <a:buChar char="•"/>
            </a:pPr>
            <a:r>
              <a:rPr lang="en-US" sz="1600" u="none" strike="noStrike" kern="0" spc="0" dirty="0" err="1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AMSTerEngine</a:t>
            </a:r>
            <a:r>
              <a:rPr lang="en-US" sz="1600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commands and scripts are in </a:t>
            </a:r>
            <a:r>
              <a:rPr lang="en-US" sz="1600" b="1" i="1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bold</a:t>
            </a:r>
            <a:r>
              <a:rPr lang="en-US" sz="1600" b="1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1600" b="1" i="1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italic</a:t>
            </a:r>
            <a:endParaRPr lang="en-LU" sz="1600" u="none" strike="noStrike" kern="0" spc="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SzPts val="1300"/>
              <a:buFont typeface="Arial" panose="020B0604020202020204" pitchFamily="34" charset="0"/>
              <a:buChar char="•"/>
            </a:pPr>
            <a:r>
              <a:rPr lang="en-US" sz="1600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Some warnings or important remarks are in </a:t>
            </a:r>
            <a:r>
              <a:rPr lang="en-US" sz="1600" u="none" strike="noStrike" kern="0" spc="0" dirty="0">
                <a:solidFill>
                  <a:srgbClr val="FF2C21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red</a:t>
            </a:r>
            <a:endParaRPr lang="en-LU" sz="1600" u="none" strike="noStrike" kern="0" spc="0" dirty="0">
              <a:solidFill>
                <a:srgbClr val="000000"/>
              </a:solidFill>
              <a:effectLst/>
              <a:latin typeface="Helvetica" pitchFamily="2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l" fontAlgn="base">
              <a:buSzPts val="1300"/>
              <a:buFont typeface="Arial" panose="020B0604020202020204" pitchFamily="34" charset="0"/>
              <a:buChar char="•"/>
            </a:pPr>
            <a:r>
              <a:rPr lang="en-US" sz="1600" u="none" strike="noStrike" kern="0" spc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Yellow highlight</a:t>
            </a:r>
            <a:r>
              <a:rPr lang="en-US" sz="1600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is coming soon (hopefully) </a:t>
            </a:r>
          </a:p>
          <a:p>
            <a:pPr marL="342900" lvl="0" indent="-342900" algn="l" fontAlgn="base">
              <a:buSzPts val="1300"/>
              <a:buFont typeface="Arial" panose="020B0604020202020204" pitchFamily="34" charset="0"/>
              <a:buChar char="•"/>
            </a:pPr>
            <a:r>
              <a:rPr lang="en-US" sz="1600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Parameters with square brackets (i.e. </a:t>
            </a:r>
            <a:r>
              <a:rPr lang="en-US" sz="1600" u="none" strike="noStrike" kern="0" spc="0" dirty="0">
                <a:solidFill>
                  <a:srgbClr val="00B05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[..]</a:t>
            </a:r>
            <a:r>
              <a:rPr lang="en-US" sz="1600" u="none" strike="noStrike" kern="0" spc="0" dirty="0">
                <a:solidFill>
                  <a:srgbClr val="000000"/>
                </a:solidFill>
                <a:effectLst/>
                <a:latin typeface="Helvetica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) show in command lines are optional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6E836-1FBF-2F4F-B31A-C09D87E301B1}"/>
              </a:ext>
            </a:extLst>
          </p:cNvPr>
          <p:cNvSpPr txBox="1"/>
          <p:nvPr/>
        </p:nvSpPr>
        <p:spPr>
          <a:xfrm>
            <a:off x="4635048" y="1962570"/>
            <a:ext cx="2637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/>
              <a:t>Conventions (hopefully): </a:t>
            </a:r>
            <a:endParaRPr lang="nl-B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245D86-29EE-1D25-9266-E1597BD1B770}"/>
              </a:ext>
            </a:extLst>
          </p:cNvPr>
          <p:cNvSpPr txBox="1"/>
          <p:nvPr/>
        </p:nvSpPr>
        <p:spPr>
          <a:xfrm>
            <a:off x="4655085" y="1432708"/>
            <a:ext cx="349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MasTer_Manual_</a:t>
            </a:r>
            <a:r>
              <a:rPr lang="en-GB" b="1" dirty="0">
                <a:solidFill>
                  <a:srgbClr val="C00000"/>
                </a:solidFill>
              </a:rPr>
              <a:t>6.2</a:t>
            </a:r>
            <a:r>
              <a:rPr lang="en-GB" b="1" dirty="0"/>
              <a:t>.docx [or .pdf]</a:t>
            </a:r>
            <a:endParaRPr lang="en-LU" b="1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6ECCCD6-5B8B-7AFD-43E1-611963DA09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" t="1112" r="1918" b="1243"/>
          <a:stretch/>
        </p:blipFill>
        <p:spPr>
          <a:xfrm>
            <a:off x="225523" y="1095983"/>
            <a:ext cx="3600691" cy="5123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1748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14288</TotalTime>
  <Words>8790</Words>
  <Application>Microsoft Macintosh PowerPoint</Application>
  <PresentationFormat>Widescreen</PresentationFormat>
  <Paragraphs>950</Paragraphs>
  <Slides>56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8" baseType="lpstr">
      <vt:lpstr>Arial Unicode MS</vt:lpstr>
      <vt:lpstr>Arial</vt:lpstr>
      <vt:lpstr>Calibri</vt:lpstr>
      <vt:lpstr>Calibri Light</vt:lpstr>
      <vt:lpstr>Courier New</vt:lpstr>
      <vt:lpstr>Helvetica</vt:lpstr>
      <vt:lpstr>Lucida Grande</vt:lpstr>
      <vt:lpstr>Symbol</vt:lpstr>
      <vt:lpstr>Times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 N</dc:creator>
  <cp:lastModifiedBy>Nicolas D'OREYE</cp:lastModifiedBy>
  <cp:revision>151</cp:revision>
  <dcterms:created xsi:type="dcterms:W3CDTF">2023-04-11T08:24:52Z</dcterms:created>
  <dcterms:modified xsi:type="dcterms:W3CDTF">2024-05-23T07:17:51Z</dcterms:modified>
</cp:coreProperties>
</file>

<file path=docProps/thumbnail.jpeg>
</file>